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315" r:id="rId6"/>
    <p:sldId id="329" r:id="rId7"/>
    <p:sldId id="317" r:id="rId8"/>
    <p:sldId id="330" r:id="rId9"/>
    <p:sldId id="318" r:id="rId10"/>
    <p:sldId id="319" r:id="rId11"/>
    <p:sldId id="320" r:id="rId12"/>
    <p:sldId id="322" r:id="rId13"/>
    <p:sldId id="323" r:id="rId14"/>
    <p:sldId id="324" r:id="rId15"/>
    <p:sldId id="331" r:id="rId16"/>
    <p:sldId id="265" r:id="rId17"/>
    <p:sldId id="281" r:id="rId18"/>
    <p:sldId id="294" r:id="rId19"/>
    <p:sldId id="282" r:id="rId20"/>
    <p:sldId id="283" r:id="rId21"/>
    <p:sldId id="284" r:id="rId22"/>
    <p:sldId id="296" r:id="rId23"/>
    <p:sldId id="285" r:id="rId24"/>
    <p:sldId id="293" r:id="rId25"/>
    <p:sldId id="288" r:id="rId26"/>
    <p:sldId id="289" r:id="rId27"/>
    <p:sldId id="295" r:id="rId28"/>
    <p:sldId id="290" r:id="rId29"/>
    <p:sldId id="297" r:id="rId30"/>
    <p:sldId id="286" r:id="rId31"/>
    <p:sldId id="292" r:id="rId32"/>
    <p:sldId id="291" r:id="rId33"/>
    <p:sldId id="332" r:id="rId34"/>
    <p:sldId id="321" r:id="rId35"/>
    <p:sldId id="287" r:id="rId36"/>
    <p:sldId id="326" r:id="rId37"/>
    <p:sldId id="327" r:id="rId38"/>
    <p:sldId id="27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973"/>
    <a:srgbClr val="FED911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A48C4-7350-2F8D-87EA-83597A1427CE}" v="2" dt="2023-09-12T10:51:37.905"/>
    <p1510:client id="{421711F7-980B-BAA0-C5F2-D86C922E90DE}" v="2" dt="2022-09-30T10:28:54.106"/>
    <p1510:client id="{4AEA8229-37F1-778B-86FB-CAF4F15F29B9}" v="75" dt="2023-07-18T09:49:01.246"/>
    <p1510:client id="{C2D20118-318C-8E00-8675-AA069BC8FCEC}" v="3520" dt="2022-09-28T11:57:28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648"/>
  </p:normalViewPr>
  <p:slideViewPr>
    <p:cSldViewPr snapToGrid="0">
      <p:cViewPr varScale="1">
        <p:scale>
          <a:sx n="65" d="100"/>
          <a:sy n="65" d="100"/>
        </p:scale>
        <p:origin x="6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Long" userId="S::charlotte.long@su.arts.ac.uk::6620910d-afb0-47be-80b7-1c6dd37536b4" providerId="AD" clId="Web-{421711F7-980B-BAA0-C5F2-D86C922E90DE}"/>
    <pc:docChg chg="modSld">
      <pc:chgData name="Charlotte Long" userId="S::charlotte.long@su.arts.ac.uk::6620910d-afb0-47be-80b7-1c6dd37536b4" providerId="AD" clId="Web-{421711F7-980B-BAA0-C5F2-D86C922E90DE}" dt="2022-09-30T10:28:54.106" v="1" actId="20577"/>
      <pc:docMkLst>
        <pc:docMk/>
      </pc:docMkLst>
      <pc:sldChg chg="modSp">
        <pc:chgData name="Charlotte Long" userId="S::charlotte.long@su.arts.ac.uk::6620910d-afb0-47be-80b7-1c6dd37536b4" providerId="AD" clId="Web-{421711F7-980B-BAA0-C5F2-D86C922E90DE}" dt="2022-09-30T10:28:54.106" v="1" actId="20577"/>
        <pc:sldMkLst>
          <pc:docMk/>
          <pc:sldMk cId="4057135275" sldId="256"/>
        </pc:sldMkLst>
        <pc:spChg chg="mod">
          <ac:chgData name="Charlotte Long" userId="S::charlotte.long@su.arts.ac.uk::6620910d-afb0-47be-80b7-1c6dd37536b4" providerId="AD" clId="Web-{421711F7-980B-BAA0-C5F2-D86C922E90DE}" dt="2022-09-30T10:28:54.106" v="1" actId="20577"/>
          <ac:spMkLst>
            <pc:docMk/>
            <pc:sldMk cId="4057135275" sldId="256"/>
            <ac:spMk id="12" creationId="{13C98ECC-5F47-403D-A8AE-EBB8024B5436}"/>
          </ac:spMkLst>
        </pc:spChg>
      </pc:sldChg>
    </pc:docChg>
  </pc:docChgLst>
  <pc:docChgLst>
    <pc:chgData name="Cecilie Christensen" userId="S::cecilie.christensen@su.arts.ac.uk::6a89ab13-7575-4ba6-80fa-cf0861e9169e" providerId="AD" clId="Web-{4AEA8229-37F1-778B-86FB-CAF4F15F29B9}"/>
    <pc:docChg chg="modSld sldOrd">
      <pc:chgData name="Cecilie Christensen" userId="S::cecilie.christensen@su.arts.ac.uk::6a89ab13-7575-4ba6-80fa-cf0861e9169e" providerId="AD" clId="Web-{4AEA8229-37F1-778B-86FB-CAF4F15F29B9}" dt="2023-07-18T09:48:53.167" v="65"/>
      <pc:docMkLst>
        <pc:docMk/>
      </pc:docMkLst>
      <pc:sldChg chg="modSp">
        <pc:chgData name="Cecilie Christensen" userId="S::cecilie.christensen@su.arts.ac.uk::6a89ab13-7575-4ba6-80fa-cf0861e9169e" providerId="AD" clId="Web-{4AEA8229-37F1-778B-86FB-CAF4F15F29B9}" dt="2023-07-18T09:47:53.884" v="35" actId="20577"/>
        <pc:sldMkLst>
          <pc:docMk/>
          <pc:sldMk cId="4010058545" sldId="281"/>
        </pc:sldMkLst>
        <pc:spChg chg="mod">
          <ac:chgData name="Cecilie Christensen" userId="S::cecilie.christensen@su.arts.ac.uk::6a89ab13-7575-4ba6-80fa-cf0861e9169e" providerId="AD" clId="Web-{4AEA8229-37F1-778B-86FB-CAF4F15F29B9}" dt="2023-07-18T09:47:53.884" v="35" actId="20577"/>
          <ac:spMkLst>
            <pc:docMk/>
            <pc:sldMk cId="4010058545" sldId="281"/>
            <ac:spMk id="5" creationId="{0E437C09-8A82-44E8-AC95-8CC427A7A745}"/>
          </ac:spMkLst>
        </pc:spChg>
      </pc:sldChg>
      <pc:sldChg chg="modSp">
        <pc:chgData name="Cecilie Christensen" userId="S::cecilie.christensen@su.arts.ac.uk::6a89ab13-7575-4ba6-80fa-cf0861e9169e" providerId="AD" clId="Web-{4AEA8229-37F1-778B-86FB-CAF4F15F29B9}" dt="2023-07-18T09:46:54.257" v="25" actId="20577"/>
        <pc:sldMkLst>
          <pc:docMk/>
          <pc:sldMk cId="2903571485" sldId="319"/>
        </pc:sldMkLst>
        <pc:spChg chg="mod">
          <ac:chgData name="Cecilie Christensen" userId="S::cecilie.christensen@su.arts.ac.uk::6a89ab13-7575-4ba6-80fa-cf0861e9169e" providerId="AD" clId="Web-{4AEA8229-37F1-778B-86FB-CAF4F15F29B9}" dt="2023-07-18T09:46:54.257" v="25" actId="20577"/>
          <ac:spMkLst>
            <pc:docMk/>
            <pc:sldMk cId="2903571485" sldId="319"/>
            <ac:spMk id="3" creationId="{4F6BDA86-E92F-9229-9A92-5272E24E855A}"/>
          </ac:spMkLst>
        </pc:spChg>
      </pc:sldChg>
      <pc:sldChg chg="modSp">
        <pc:chgData name="Cecilie Christensen" userId="S::cecilie.christensen@su.arts.ac.uk::6a89ab13-7575-4ba6-80fa-cf0861e9169e" providerId="AD" clId="Web-{4AEA8229-37F1-778B-86FB-CAF4F15F29B9}" dt="2023-07-18T09:47:18.523" v="28" actId="20577"/>
        <pc:sldMkLst>
          <pc:docMk/>
          <pc:sldMk cId="63440836" sldId="320"/>
        </pc:sldMkLst>
        <pc:spChg chg="mod">
          <ac:chgData name="Cecilie Christensen" userId="S::cecilie.christensen@su.arts.ac.uk::6a89ab13-7575-4ba6-80fa-cf0861e9169e" providerId="AD" clId="Web-{4AEA8229-37F1-778B-86FB-CAF4F15F29B9}" dt="2023-07-18T09:47:18.523" v="28" actId="20577"/>
          <ac:spMkLst>
            <pc:docMk/>
            <pc:sldMk cId="63440836" sldId="320"/>
            <ac:spMk id="3" creationId="{4F6BDA86-E92F-9229-9A92-5272E24E855A}"/>
          </ac:spMkLst>
        </pc:spChg>
      </pc:sldChg>
      <pc:sldChg chg="modSp ord">
        <pc:chgData name="Cecilie Christensen" userId="S::cecilie.christensen@su.arts.ac.uk::6a89ab13-7575-4ba6-80fa-cf0861e9169e" providerId="AD" clId="Web-{4AEA8229-37F1-778B-86FB-CAF4F15F29B9}" dt="2023-07-18T09:47:30.055" v="32" actId="20577"/>
        <pc:sldMkLst>
          <pc:docMk/>
          <pc:sldMk cId="3026751950" sldId="323"/>
        </pc:sldMkLst>
        <pc:spChg chg="mod">
          <ac:chgData name="Cecilie Christensen" userId="S::cecilie.christensen@su.arts.ac.uk::6a89ab13-7575-4ba6-80fa-cf0861e9169e" providerId="AD" clId="Web-{4AEA8229-37F1-778B-86FB-CAF4F15F29B9}" dt="2023-07-18T09:47:30.055" v="32" actId="20577"/>
          <ac:spMkLst>
            <pc:docMk/>
            <pc:sldMk cId="3026751950" sldId="323"/>
            <ac:spMk id="8" creationId="{0D487824-0656-AC3A-D235-D99216421435}"/>
          </ac:spMkLst>
        </pc:spChg>
      </pc:sldChg>
      <pc:sldChg chg="modSp">
        <pc:chgData name="Cecilie Christensen" userId="S::cecilie.christensen@su.arts.ac.uk::6a89ab13-7575-4ba6-80fa-cf0861e9169e" providerId="AD" clId="Web-{4AEA8229-37F1-778B-86FB-CAF4F15F29B9}" dt="2023-07-18T09:48:37.010" v="51"/>
        <pc:sldMkLst>
          <pc:docMk/>
          <pc:sldMk cId="4240867400" sldId="326"/>
        </pc:sldMkLst>
        <pc:graphicFrameChg chg="mod modGraphic">
          <ac:chgData name="Cecilie Christensen" userId="S::cecilie.christensen@su.arts.ac.uk::6a89ab13-7575-4ba6-80fa-cf0861e9169e" providerId="AD" clId="Web-{4AEA8229-37F1-778B-86FB-CAF4F15F29B9}" dt="2023-07-18T09:48:37.010" v="51"/>
          <ac:graphicFrameMkLst>
            <pc:docMk/>
            <pc:sldMk cId="4240867400" sldId="326"/>
            <ac:graphicFrameMk id="11" creationId="{6787F0C1-214A-BAE0-5BCC-0689CF59695C}"/>
          </ac:graphicFrameMkLst>
        </pc:graphicFrameChg>
      </pc:sldChg>
      <pc:sldChg chg="modSp">
        <pc:chgData name="Cecilie Christensen" userId="S::cecilie.christensen@su.arts.ac.uk::6a89ab13-7575-4ba6-80fa-cf0861e9169e" providerId="AD" clId="Web-{4AEA8229-37F1-778B-86FB-CAF4F15F29B9}" dt="2023-07-18T09:48:53.167" v="65"/>
        <pc:sldMkLst>
          <pc:docMk/>
          <pc:sldMk cId="1943000032" sldId="327"/>
        </pc:sldMkLst>
        <pc:graphicFrameChg chg="mod modGraphic">
          <ac:chgData name="Cecilie Christensen" userId="S::cecilie.christensen@su.arts.ac.uk::6a89ab13-7575-4ba6-80fa-cf0861e9169e" providerId="AD" clId="Web-{4AEA8229-37F1-778B-86FB-CAF4F15F29B9}" dt="2023-07-18T09:48:53.167" v="65"/>
          <ac:graphicFrameMkLst>
            <pc:docMk/>
            <pc:sldMk cId="1943000032" sldId="327"/>
            <ac:graphicFrameMk id="2" creationId="{EA5FF07E-1833-F956-BCB8-8A0E79BFEB98}"/>
          </ac:graphicFrameMkLst>
        </pc:graphicFrameChg>
      </pc:sldChg>
      <pc:sldChg chg="modSp">
        <pc:chgData name="Cecilie Christensen" userId="S::cecilie.christensen@su.arts.ac.uk::6a89ab13-7575-4ba6-80fa-cf0861e9169e" providerId="AD" clId="Web-{4AEA8229-37F1-778B-86FB-CAF4F15F29B9}" dt="2023-07-18T09:46:31.569" v="21" actId="20577"/>
        <pc:sldMkLst>
          <pc:docMk/>
          <pc:sldMk cId="575228329" sldId="329"/>
        </pc:sldMkLst>
        <pc:spChg chg="mod">
          <ac:chgData name="Cecilie Christensen" userId="S::cecilie.christensen@su.arts.ac.uk::6a89ab13-7575-4ba6-80fa-cf0861e9169e" providerId="AD" clId="Web-{4AEA8229-37F1-778B-86FB-CAF4F15F29B9}" dt="2023-07-18T09:46:31.569" v="21" actId="20577"/>
          <ac:spMkLst>
            <pc:docMk/>
            <pc:sldMk cId="575228329" sldId="329"/>
            <ac:spMk id="3" creationId="{4F6BDA86-E92F-9229-9A92-5272E24E855A}"/>
          </ac:spMkLst>
        </pc:spChg>
      </pc:sldChg>
      <pc:sldChg chg="modSp">
        <pc:chgData name="Cecilie Christensen" userId="S::cecilie.christensen@su.arts.ac.uk::6a89ab13-7575-4ba6-80fa-cf0861e9169e" providerId="AD" clId="Web-{4AEA8229-37F1-778B-86FB-CAF4F15F29B9}" dt="2023-07-18T09:42:16.091" v="5" actId="20577"/>
        <pc:sldMkLst>
          <pc:docMk/>
          <pc:sldMk cId="2700436375" sldId="330"/>
        </pc:sldMkLst>
        <pc:spChg chg="mod">
          <ac:chgData name="Cecilie Christensen" userId="S::cecilie.christensen@su.arts.ac.uk::6a89ab13-7575-4ba6-80fa-cf0861e9169e" providerId="AD" clId="Web-{4AEA8229-37F1-778B-86FB-CAF4F15F29B9}" dt="2023-07-18T09:42:16.091" v="5" actId="20577"/>
          <ac:spMkLst>
            <pc:docMk/>
            <pc:sldMk cId="2700436375" sldId="330"/>
            <ac:spMk id="3" creationId="{4F6BDA86-E92F-9229-9A92-5272E24E855A}"/>
          </ac:spMkLst>
        </pc:spChg>
      </pc:sldChg>
    </pc:docChg>
  </pc:docChgLst>
  <pc:docChgLst>
    <pc:chgData name="Cecilie Christensen" userId="S::cecilie.christensen@su.arts.ac.uk::6a89ab13-7575-4ba6-80fa-cf0861e9169e" providerId="AD" clId="Web-{335A48C4-7350-2F8D-87EA-83597A1427CE}"/>
    <pc:docChg chg="sldOrd">
      <pc:chgData name="Cecilie Christensen" userId="S::cecilie.christensen@su.arts.ac.uk::6a89ab13-7575-4ba6-80fa-cf0861e9169e" providerId="AD" clId="Web-{335A48C4-7350-2F8D-87EA-83597A1427CE}" dt="2023-09-12T10:51:37.905" v="1"/>
      <pc:docMkLst>
        <pc:docMk/>
      </pc:docMkLst>
      <pc:sldChg chg="ord">
        <pc:chgData name="Cecilie Christensen" userId="S::cecilie.christensen@su.arts.ac.uk::6a89ab13-7575-4ba6-80fa-cf0861e9169e" providerId="AD" clId="Web-{335A48C4-7350-2F8D-87EA-83597A1427CE}" dt="2023-09-12T10:51:37.905" v="1"/>
        <pc:sldMkLst>
          <pc:docMk/>
          <pc:sldMk cId="575228329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ECB5-F7E6-45FA-8578-A0896677EA64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4520-C65F-4FEA-BEDB-7A4297897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4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05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4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41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5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98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6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27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55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1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3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9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Everyone must join</a:t>
            </a:r>
            <a:r>
              <a:rPr lang="en-GB" baseline="0"/>
              <a:t> your team – including the captain!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7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5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9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0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DD01-3AEC-495B-A476-4C4718B67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C96A6-3CEC-4B8F-86F9-E7EBACB3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B9129-1D91-4E3E-BDC0-7F02B2AE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2805-1C3A-4D92-922B-6032C25C68F1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8910-47BF-4705-A85B-18072B0A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516AC-FFC7-494E-A459-10051A51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3E77-844A-48DD-BF89-5FF30211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DF77B-5373-4040-A1A4-918421F53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FC467-D52D-42DF-9D71-34D42347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7C3D-17AE-463F-8AA8-05F6E752A879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6548A-E885-4228-BD57-C571BBF7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C5E61-CF59-4439-9F45-C57ED095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8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B402D-D07F-49FF-8FF1-7D80B551A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43CD1-9B6E-4882-BCFE-2E1A56CFE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E9FD-A7B6-41F8-8C2C-F75FA029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02DC-2EF1-4496-BE10-03C7B537D993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61C7F-1686-4F89-A5B7-D2CFEC21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B3DEC-2173-4864-A2CA-AC8EB9ED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9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519F-38AF-4FE1-BC99-E17D46A9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8AD4-3FBA-4E76-B0E5-9189908CB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2E043-FD95-45B1-9048-1876CFDD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52B9-71F1-4F85-BB24-098B839D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ADD7E-020C-4D67-92A7-AC672D91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2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A016-62E0-41E7-B875-16709805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ECEA6-19FB-4FA2-8687-9EDA78212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20E24-887B-42C8-9C9F-644545D0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D8A-CD5B-4FC0-94D7-E465C5D74FFC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E99C4-DE23-4031-AFCF-F9431B5E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0E0F-4A86-46B7-98BE-11AD5A69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6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0B12-8435-4660-B083-D85FE903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543D-2440-4A93-A46B-9773B161C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E8126-E9DE-49B7-ACC2-97B1F0BE9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EB6F7-D9DA-45E4-AB59-A86F6922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F13F-E6A2-43B7-95B2-184D462E4286}" type="datetime1">
              <a:rPr lang="en-US" smtClean="0"/>
              <a:t>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95D59-63B4-45E5-A914-1C350337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99C3C-3D6D-4F88-A900-0F905C9E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4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68AB-570F-4897-9536-0B0FBCE9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041D5-67ED-4FBD-AEB5-4CBC583B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10E82-A8B6-42D1-B548-44BCEB6BF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91605-3607-4601-8F4B-A503A2E40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E3130-0077-4B70-8138-CBD3ECF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33B8C-38FC-4C7C-8756-994EEAAA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B2F2-FD9E-4A6C-9AC3-4FDDB62D80CF}" type="datetime1">
              <a:rPr lang="en-US" smtClean="0"/>
              <a:t>9/12/2023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65498-25B7-4579-BF51-8D3177B1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584ED-2417-4D05-A0D6-7FC53BDA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6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BDC5-8391-4500-975A-D749743C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6E245-5C9B-478F-896E-9BFABCE6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7854-33DC-4B0B-B23A-D092D9DBBE94}" type="datetime1">
              <a:rPr lang="en-US" smtClean="0"/>
              <a:t>9/12/2023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813EF-5FEF-43A0-B150-064E6586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23BBB-2989-4D5A-BC49-7C9E2955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2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E3B9E-0E9A-4FD6-83B3-E093DCE9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630-20C6-419B-9FA0-2D6B2AC061EA}" type="datetime1">
              <a:rPr lang="en-US" smtClean="0"/>
              <a:t>9/12/2023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9BE69-A9A4-4440-962E-5C813AB9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2153-144E-4E5F-AC31-3924E925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032C-7B1B-43AA-B9C0-6BA0EB4A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03B25-DDEE-4031-93A5-60DA6019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4F145-8CE1-4D13-94F4-1EC75AEBF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B7231-009C-46AA-B8AC-2FED0CC3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6A1E-2DEA-4A90-A15C-8B9E02C6DC6F}" type="datetime1">
              <a:rPr lang="en-US" smtClean="0"/>
              <a:t>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231A7-CD1F-42A3-9CCC-9DD38C18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D1DE3-082A-4C64-9E0F-FCE0CDE4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1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58D2-30A3-4061-A58B-2E5DB211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4E624-FFD1-445F-A1CC-5E0AAEC88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65FED-69D0-4089-9465-8D969D003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E2E1A-C95D-48F7-A171-1CA27513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3AC-6A2E-4E1B-9B04-1D5117A88056}" type="datetime1">
              <a:rPr lang="en-US" smtClean="0"/>
              <a:t>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4A990-EC07-4C8A-850E-394118CC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6D6D1-3A90-4B5E-A79C-BCCCC660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1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F956F-7156-40B4-B53F-49A56B07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32F7F-654A-44B2-AAA1-851517F82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84149-E970-4417-9813-43DD4911B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A343B-8893-4C3A-9876-7E0CC1C27E85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0519-0F10-4B39-8DDE-DCFBFC2E0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D0BA8-7374-4694-8860-BE8D6CC81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4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-su.com/yourcommunities/committeeresources/" TargetMode="External"/><Relationship Id="rId2" Type="http://schemas.openxmlformats.org/officeDocument/2006/relationships/hyperlink" Target="https://www.arts-su.com/yourcommunities/committeeresources/sportspecificresourc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cs.playwaz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-su.com/yourcommunities/committeeresources/sportspecificresources/" TargetMode="External"/><Relationship Id="rId2" Type="http://schemas.openxmlformats.org/officeDocument/2006/relationships/hyperlink" Target="https://www.yesref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ts-su.com/yourcommunities/committeeresourc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-su.com/yourcommunities/committeeresources/" TargetMode="External"/><Relationship Id="rId2" Type="http://schemas.openxmlformats.org/officeDocument/2006/relationships/hyperlink" Target="https://www.arts-su.com/yourcommunities/committeeresources/sportspecificresourc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4815-8D52-4C25-8B00-31274AC5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1452" y="6397431"/>
            <a:ext cx="27664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32945C-1793-4856-AE3F-71D7DF8903D6}" type="datetime1">
              <a:rPr lang="en-US" sz="1050" smtClean="0"/>
              <a:t>9/12/2023</a:t>
            </a:fld>
            <a:endParaRPr lang="en-GB" sz="10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F7176-AD4F-4998-8ED5-6BE7F948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515" y="6397431"/>
            <a:ext cx="7299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AF09DE-C241-4D93-84BB-BCCDC8E96924}" type="slidenum">
              <a:rPr lang="en-GB" sz="1050"/>
              <a:pPr>
                <a:spcAft>
                  <a:spcPts val="600"/>
                </a:spcAft>
              </a:pPr>
              <a:t>1</a:t>
            </a:fld>
            <a:endParaRPr lang="en-GB" sz="105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F4911CB-E01F-420F-927C-9564600EF8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00" y="3437104"/>
            <a:ext cx="1656086" cy="1561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AE53B-5034-E84E-80F9-21378F0F1F1D}"/>
              </a:ext>
            </a:extLst>
          </p:cNvPr>
          <p:cNvSpPr txBox="1"/>
          <p:nvPr/>
        </p:nvSpPr>
        <p:spPr>
          <a:xfrm>
            <a:off x="9008431" y="5826751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arts-</a:t>
            </a:r>
            <a:r>
              <a:rPr lang="en-US" err="1">
                <a:latin typeface="+mj-lt"/>
              </a:rPr>
              <a:t>su.com</a:t>
            </a:r>
            <a:endParaRPr lang="en-US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41300-7A0F-4353-89C7-649A436CD560}"/>
              </a:ext>
            </a:extLst>
          </p:cNvPr>
          <p:cNvSpPr txBox="1"/>
          <p:nvPr/>
        </p:nvSpPr>
        <p:spPr>
          <a:xfrm>
            <a:off x="3620502" y="4690683"/>
            <a:ext cx="350992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solidFill>
                  <a:schemeClr val="bg2"/>
                </a:solidFill>
                <a:ea typeface="Roboto"/>
                <a:cs typeface="Roboto"/>
              </a:rPr>
              <a:t>Committee Training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C98ECC-5F47-403D-A8AE-EBB8024B5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858" y="1829769"/>
            <a:ext cx="7270466" cy="23876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BUCS &amp; LUSL Leagues </a:t>
            </a:r>
            <a:r>
              <a:rPr lang="en-GB" b="1" dirty="0">
                <a:solidFill>
                  <a:schemeClr val="bg1"/>
                </a:solidFill>
              </a:rPr>
              <a:t>and Knockouts </a:t>
            </a:r>
          </a:p>
        </p:txBody>
      </p:sp>
    </p:spTree>
    <p:extLst>
      <p:ext uri="{BB962C8B-B14F-4D97-AF65-F5344CB8AC3E}">
        <p14:creationId xmlns:p14="http://schemas.microsoft.com/office/powerpoint/2010/main" val="405713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617C8-2990-2493-A6EB-A6C49CC0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Playing Under Protest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10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487824-0656-AC3A-D235-D99216421435}"/>
              </a:ext>
            </a:extLst>
          </p:cNvPr>
          <p:cNvSpPr txBox="1">
            <a:spLocks/>
          </p:cNvSpPr>
          <p:nvPr/>
        </p:nvSpPr>
        <p:spPr>
          <a:xfrm>
            <a:off x="383275" y="1836998"/>
            <a:ext cx="11357211" cy="4669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ea typeface="+mn-lt"/>
                <a:cs typeface="+mn-lt"/>
              </a:rPr>
              <a:t>Complete the BUCS or LUSL Playing Under Protest form </a:t>
            </a:r>
            <a:r>
              <a:rPr lang="en-GB" sz="2200" b="1" dirty="0">
                <a:ea typeface="+mn-lt"/>
                <a:cs typeface="+mn-lt"/>
              </a:rPr>
              <a:t>BEFORE</a:t>
            </a:r>
            <a:r>
              <a:rPr lang="en-GB" sz="2200" dirty="0">
                <a:ea typeface="+mn-lt"/>
                <a:cs typeface="+mn-lt"/>
              </a:rPr>
              <a:t> the start of the match</a:t>
            </a:r>
            <a:endParaRPr lang="en-GB" sz="2200" dirty="0">
              <a:ea typeface="Roboto"/>
              <a:cs typeface="Roboto"/>
            </a:endParaRPr>
          </a:p>
          <a:p>
            <a:r>
              <a:rPr lang="en-GB" sz="2200" b="1" dirty="0">
                <a:ea typeface="+mn-lt"/>
                <a:cs typeface="+mn-lt"/>
              </a:rPr>
              <a:t>Both captains</a:t>
            </a:r>
            <a:r>
              <a:rPr lang="en-GB" sz="2200" dirty="0">
                <a:ea typeface="+mn-lt"/>
                <a:cs typeface="+mn-lt"/>
              </a:rPr>
              <a:t> must sign the sheet</a:t>
            </a:r>
            <a:endParaRPr lang="en-GB" sz="2200" dirty="0">
              <a:ea typeface="Roboto"/>
              <a:cs typeface="Roboto"/>
            </a:endParaRPr>
          </a:p>
          <a:p>
            <a:r>
              <a:rPr lang="en-GB" sz="2200" dirty="0"/>
              <a:t>Some examples of when you would complete a Playing Under Protest form include the opposition plays an ineligible player, referee does not turn up/does not hold the required qualification, pitch/court has not been booked for length of fixture etc</a:t>
            </a:r>
            <a:endParaRPr lang="en-GB" sz="2200" dirty="0">
              <a:ea typeface="Roboto"/>
              <a:cs typeface="Roboto"/>
            </a:endParaRPr>
          </a:p>
          <a:p>
            <a:r>
              <a:rPr lang="en-GB" sz="2200" b="1" dirty="0">
                <a:ea typeface="+mn-lt"/>
                <a:cs typeface="+mn-lt"/>
              </a:rPr>
              <a:t>Pack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b="1" dirty="0">
                <a:ea typeface="+mn-lt"/>
                <a:cs typeface="+mn-lt"/>
              </a:rPr>
              <a:t>x2 blank paper Playing Under Protest Forms</a:t>
            </a:r>
            <a:r>
              <a:rPr lang="en-GB" sz="2200" dirty="0">
                <a:ea typeface="+mn-lt"/>
                <a:cs typeface="+mn-lt"/>
              </a:rPr>
              <a:t> for all fixtures</a:t>
            </a:r>
            <a:endParaRPr lang="en-GB" sz="2200" dirty="0">
              <a:ea typeface="Roboto"/>
              <a:cs typeface="Roboto"/>
            </a:endParaRPr>
          </a:p>
          <a:p>
            <a:r>
              <a:rPr lang="en-GB" sz="2200" dirty="0"/>
              <a:t>Send the Playing Under Protest form to Cecie by </a:t>
            </a:r>
            <a:r>
              <a:rPr lang="en-GB" sz="2200" b="1" dirty="0"/>
              <a:t>10am the day after your match</a:t>
            </a:r>
            <a:endParaRPr lang="en-GB" sz="2200" b="1" dirty="0">
              <a:ea typeface="Roboto"/>
              <a:cs typeface="Roboto"/>
            </a:endParaRPr>
          </a:p>
          <a:p>
            <a:r>
              <a:rPr lang="en-GB" sz="2200" dirty="0">
                <a:ea typeface="+mn-lt"/>
                <a:cs typeface="+mn-lt"/>
              </a:rPr>
              <a:t>You can download the </a:t>
            </a:r>
            <a:r>
              <a:rPr lang="en-GB" sz="2200" b="1" dirty="0">
                <a:ea typeface="+mn-lt"/>
                <a:cs typeface="+mn-lt"/>
              </a:rPr>
              <a:t>Playing Under Protest form</a:t>
            </a:r>
            <a:r>
              <a:rPr lang="en-GB" sz="2200" dirty="0">
                <a:ea typeface="+mn-lt"/>
                <a:cs typeface="+mn-lt"/>
              </a:rPr>
              <a:t> and the </a:t>
            </a:r>
            <a:r>
              <a:rPr lang="en-GB" sz="2200" b="1" dirty="0">
                <a:ea typeface="+mn-lt"/>
                <a:cs typeface="+mn-lt"/>
              </a:rPr>
              <a:t>Team Sheet document</a:t>
            </a:r>
            <a:r>
              <a:rPr lang="en-GB" sz="2200" dirty="0">
                <a:ea typeface="+mn-lt"/>
                <a:cs typeface="+mn-lt"/>
              </a:rPr>
              <a:t> from the </a:t>
            </a:r>
            <a:r>
              <a:rPr lang="en-GB" sz="2200" dirty="0">
                <a:ea typeface="+mn-lt"/>
                <a:cs typeface="+mn-lt"/>
                <a:hlinkClick r:id="rId2"/>
              </a:rPr>
              <a:t>Sport Specific Resources page</a:t>
            </a:r>
            <a:r>
              <a:rPr lang="en-GB" sz="2200" dirty="0">
                <a:ea typeface="+mn-lt"/>
                <a:cs typeface="+mn-lt"/>
              </a:rPr>
              <a:t> on the </a:t>
            </a:r>
            <a:r>
              <a:rPr lang="en-GB" sz="2200" dirty="0">
                <a:ea typeface="+mn-lt"/>
                <a:cs typeface="+mn-lt"/>
                <a:hlinkClick r:id="rId3"/>
              </a:rPr>
              <a:t>Committee Resources page</a:t>
            </a:r>
            <a:r>
              <a:rPr lang="en-GB" sz="2200" dirty="0">
                <a:ea typeface="+mn-lt"/>
                <a:cs typeface="+mn-lt"/>
              </a:rPr>
              <a:t> on the SU website</a:t>
            </a:r>
            <a:endParaRPr lang="en-GB" sz="2200" b="1" dirty="0">
              <a:ea typeface="Roboto"/>
              <a:cs typeface="Roboto"/>
            </a:endParaRPr>
          </a:p>
          <a:p>
            <a:endParaRPr lang="en-GB" sz="220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2675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617C8-2990-2493-A6EB-A6C49CC0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Walkovers</a:t>
            </a:r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DA86-E92F-9229-9A92-5272E24E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3000" b="1" dirty="0">
                <a:cs typeface="ＭＳ Ｐゴシック" charset="0"/>
              </a:rPr>
              <a:t>Avoid giving walkovers at all costs!!</a:t>
            </a:r>
            <a:endParaRPr lang="en-US" dirty="0">
              <a:ea typeface="Roboto"/>
              <a:cs typeface="Roboto"/>
            </a:endParaRPr>
          </a:p>
          <a:p>
            <a:pPr marL="0" indent="0">
              <a:buNone/>
            </a:pPr>
            <a:endParaRPr lang="en-GB" sz="2200" dirty="0">
              <a:cs typeface="ＭＳ Ｐゴシック" charset="0"/>
            </a:endParaRPr>
          </a:p>
          <a:p>
            <a:r>
              <a:rPr lang="en-GB" sz="2200" dirty="0"/>
              <a:t>BUCS Leagues</a:t>
            </a:r>
          </a:p>
          <a:p>
            <a:pPr lvl="1"/>
            <a:r>
              <a:rPr lang="en-GB" sz="2200" dirty="0"/>
              <a:t>Minimum 48-hour notice (unless bad weather, ground conditions etc)</a:t>
            </a:r>
          </a:p>
          <a:p>
            <a:pPr lvl="1"/>
            <a:r>
              <a:rPr lang="en-GB" sz="2200" b="1" dirty="0">
                <a:solidFill>
                  <a:srgbClr val="FF0000"/>
                </a:solidFill>
              </a:rPr>
              <a:t>-3 points for each walkover conceded</a:t>
            </a:r>
            <a:endParaRPr lang="en-GB" sz="2200" b="1" dirty="0">
              <a:solidFill>
                <a:srgbClr val="FF0000"/>
              </a:solidFill>
              <a:ea typeface="Roboto"/>
              <a:cs typeface="Roboto"/>
            </a:endParaRPr>
          </a:p>
          <a:p>
            <a:pPr lvl="1"/>
            <a:r>
              <a:rPr lang="en-GB" sz="2200" b="1" dirty="0">
                <a:solidFill>
                  <a:srgbClr val="FF0000"/>
                </a:solidFill>
              </a:rPr>
              <a:t>Fine of £50 per walkover which comes out of your club budget</a:t>
            </a:r>
            <a:endParaRPr lang="en-GB" sz="2200" b="1" dirty="0">
              <a:solidFill>
                <a:srgbClr val="FF0000"/>
              </a:solidFill>
              <a:ea typeface="Roboto"/>
              <a:cs typeface="Roboto"/>
            </a:endParaRPr>
          </a:p>
          <a:p>
            <a:pPr lvl="1"/>
            <a:r>
              <a:rPr lang="en-GB" sz="2200" b="1" dirty="0">
                <a:solidFill>
                  <a:srgbClr val="FF0000"/>
                </a:solidFill>
              </a:rPr>
              <a:t>3 walkovers or more will incur a £250 fine + no promotion </a:t>
            </a:r>
            <a:endParaRPr lang="en-GB" sz="2200" b="1" dirty="0">
              <a:solidFill>
                <a:srgbClr val="FF0000"/>
              </a:solidFill>
              <a:ea typeface="Roboto"/>
              <a:cs typeface="Roboto"/>
            </a:endParaRPr>
          </a:p>
          <a:p>
            <a:pPr marL="457200" lvl="1" indent="0">
              <a:buFont typeface="Wingdings 3" charset="2"/>
              <a:buNone/>
            </a:pPr>
            <a:endParaRPr lang="en-GB" sz="2200" dirty="0"/>
          </a:p>
          <a:p>
            <a:r>
              <a:rPr lang="en-GB" sz="2200" dirty="0"/>
              <a:t>BUCS Knockouts (cup)</a:t>
            </a:r>
            <a:endParaRPr lang="en-GB" sz="2200" dirty="0">
              <a:ea typeface="Roboto"/>
              <a:cs typeface="Roboto"/>
            </a:endParaRPr>
          </a:p>
          <a:p>
            <a:pPr lvl="1"/>
            <a:r>
              <a:rPr lang="en-GB" sz="2200" b="1" dirty="0">
                <a:solidFill>
                  <a:srgbClr val="FF0000"/>
                </a:solidFill>
              </a:rPr>
              <a:t>£300-£500 fine for walkovers</a:t>
            </a:r>
            <a:endParaRPr lang="en-GB" sz="2200" b="1" dirty="0">
              <a:solidFill>
                <a:srgbClr val="FF0000"/>
              </a:solidFill>
              <a:ea typeface="Roboto"/>
              <a:cs typeface="Roboto"/>
            </a:endParaRPr>
          </a:p>
          <a:p>
            <a:pPr marL="457200" lvl="1" indent="0">
              <a:buFont typeface="Wingdings 3" charset="2"/>
              <a:buNone/>
            </a:pP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58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4815-8D52-4C25-8B00-31274AC5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1452" y="6397431"/>
            <a:ext cx="27664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32945C-1793-4856-AE3F-71D7DF8903D6}" type="datetime1">
              <a:rPr lang="en-US" sz="1050" smtClean="0"/>
              <a:t>9/12/2023</a:t>
            </a:fld>
            <a:endParaRPr lang="en-GB" sz="10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F7176-AD4F-4998-8ED5-6BE7F948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515" y="6397431"/>
            <a:ext cx="7299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AF09DE-C241-4D93-84BB-BCCDC8E96924}" type="slidenum">
              <a:rPr lang="en-GB" sz="1050"/>
              <a:pPr>
                <a:spcAft>
                  <a:spcPts val="600"/>
                </a:spcAft>
              </a:pPr>
              <a:t>12</a:t>
            </a:fld>
            <a:endParaRPr lang="en-GB" sz="105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F4911CB-E01F-420F-927C-9564600EF8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00" y="3437104"/>
            <a:ext cx="1656086" cy="1561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AE53B-5034-E84E-80F9-21378F0F1F1D}"/>
              </a:ext>
            </a:extLst>
          </p:cNvPr>
          <p:cNvSpPr txBox="1"/>
          <p:nvPr/>
        </p:nvSpPr>
        <p:spPr>
          <a:xfrm>
            <a:off x="9008431" y="5826751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arts-</a:t>
            </a:r>
            <a:r>
              <a:rPr lang="en-US" err="1">
                <a:latin typeface="+mj-lt"/>
              </a:rPr>
              <a:t>su.com</a:t>
            </a:r>
            <a:endParaRPr lang="en-US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41300-7A0F-4353-89C7-649A436CD560}"/>
              </a:ext>
            </a:extLst>
          </p:cNvPr>
          <p:cNvSpPr txBox="1"/>
          <p:nvPr/>
        </p:nvSpPr>
        <p:spPr>
          <a:xfrm>
            <a:off x="5735904" y="4690683"/>
            <a:ext cx="13945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C98ECC-5F47-403D-A8AE-EBB8024B5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708" y="1829769"/>
            <a:ext cx="5223303" cy="2387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BUCS Play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E0ED02-702E-4D94-9EDB-C82D26CA4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BUCS Play is the hub for ALL domestic British university sport competitions – BUCS and LUSL</a:t>
            </a:r>
          </a:p>
          <a:p>
            <a:r>
              <a:rPr lang="en-GB" b="1" dirty="0"/>
              <a:t>EVERY PLAYER </a:t>
            </a:r>
            <a:r>
              <a:rPr lang="en-GB" dirty="0"/>
              <a:t>who wishes to compete for a BUCS or LUSL team must create a BUCS Play account to be eligible to participate</a:t>
            </a:r>
            <a:endParaRPr lang="en-GB" dirty="0">
              <a:ea typeface="Roboto"/>
              <a:cs typeface="Roboto"/>
            </a:endParaRPr>
          </a:p>
          <a:p>
            <a:r>
              <a:rPr lang="en-GB" dirty="0"/>
              <a:t>Download the BUCS Play app or visit the </a:t>
            </a:r>
            <a:r>
              <a:rPr lang="en-GB" dirty="0">
                <a:hlinkClick r:id="rId3"/>
              </a:rPr>
              <a:t>desktop version</a:t>
            </a:r>
            <a:r>
              <a:rPr lang="en-GB" dirty="0"/>
              <a:t> (PC only)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What is BUCS Play?</a:t>
            </a:r>
          </a:p>
        </p:txBody>
      </p:sp>
    </p:spTree>
    <p:extLst>
      <p:ext uri="{BB962C8B-B14F-4D97-AF65-F5344CB8AC3E}">
        <p14:creationId xmlns:p14="http://schemas.microsoft.com/office/powerpoint/2010/main" val="329498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How to become a Captain on BUCS Play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Join your Sport Community </a:t>
            </a:r>
            <a:endParaRPr lang="en-US" dirty="0"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GB" dirty="0"/>
              <a:t>Wait for your Institution Administrator (IA) to grant you Captain access </a:t>
            </a:r>
            <a:endParaRPr lang="en-GB" dirty="0"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GB" dirty="0"/>
              <a:t>You will receive an email once you have Captain access</a:t>
            </a:r>
            <a:endParaRPr lang="en-GB" dirty="0">
              <a:ea typeface="Roboto"/>
              <a:cs typeface="Roboto"/>
            </a:endParaRPr>
          </a:p>
          <a:p>
            <a:endParaRPr lang="en-GB"/>
          </a:p>
          <a:p>
            <a:pPr marL="0" indent="0" algn="ctr">
              <a:buNone/>
            </a:pPr>
            <a:r>
              <a:rPr lang="en-GB" b="1" dirty="0"/>
              <a:t>Your Institution Administrator (IA; Cecie) will not be able to set you up as a Captain until you have joined your Sport Community!</a:t>
            </a:r>
            <a:endParaRPr lang="en-GB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1005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2B30C-6572-2587-96DA-BA626C14376D}"/>
              </a:ext>
            </a:extLst>
          </p:cNvPr>
          <p:cNvSpPr txBox="1"/>
          <p:nvPr/>
        </p:nvSpPr>
        <p:spPr>
          <a:xfrm>
            <a:off x="1211239" y="3423314"/>
            <a:ext cx="84445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endParaRPr lang="en-GB" sz="2800" dirty="0">
              <a:latin typeface="Rubik Medium"/>
              <a:ea typeface="Roboto"/>
              <a:cs typeface="Roboto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66DB4-AC93-7C9D-3C55-02E9A782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88" y="922409"/>
            <a:ext cx="10515600" cy="295192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  <a:ea typeface="+mj-lt"/>
                <a:cs typeface="+mj-lt"/>
              </a:rPr>
              <a:t>Captain's responsibilities to be completed </a:t>
            </a:r>
            <a:r>
              <a:rPr lang="en-GB" b="1" dirty="0">
                <a:solidFill>
                  <a:schemeClr val="accent1"/>
                </a:solidFill>
                <a:ea typeface="+mj-lt"/>
                <a:cs typeface="+mj-lt"/>
              </a:rPr>
              <a:t>NOW!</a:t>
            </a:r>
            <a:br>
              <a:rPr lang="en-GB" b="1" dirty="0">
                <a:solidFill>
                  <a:schemeClr val="accent1"/>
                </a:solidFill>
                <a:ea typeface="+mj-lt"/>
                <a:cs typeface="+mj-lt"/>
              </a:rPr>
            </a:br>
            <a:br>
              <a:rPr lang="en-GB" b="1" dirty="0">
                <a:solidFill>
                  <a:schemeClr val="accent1"/>
                </a:solidFill>
              </a:rPr>
            </a:br>
            <a:endParaRPr lang="en-GB">
              <a:ea typeface="+mj-lt"/>
              <a:cs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84CFB-64AA-3FEA-2835-8F8E5964299E}"/>
              </a:ext>
            </a:extLst>
          </p:cNvPr>
          <p:cNvSpPr txBox="1"/>
          <p:nvPr/>
        </p:nvSpPr>
        <p:spPr>
          <a:xfrm>
            <a:off x="1211239" y="3212910"/>
            <a:ext cx="909850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ea typeface="+mn-lt"/>
                <a:cs typeface="+mn-lt"/>
              </a:rPr>
              <a:t>1. Join your Sport Community </a:t>
            </a:r>
            <a:br>
              <a:rPr lang="en-GB" sz="2800" dirty="0">
                <a:ea typeface="+mn-lt"/>
                <a:cs typeface="+mn-lt"/>
              </a:rPr>
            </a:br>
            <a:r>
              <a:rPr lang="en-GB" sz="2800" dirty="0">
                <a:ea typeface="+mn-lt"/>
                <a:cs typeface="+mn-lt"/>
              </a:rPr>
              <a:t>2. Join your Team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333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233" t="19230" r="11347" b="6539"/>
          <a:stretch/>
        </p:blipFill>
        <p:spPr>
          <a:xfrm>
            <a:off x="365760" y="250098"/>
            <a:ext cx="11468121" cy="61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09" t="18572" r="11834" b="6127"/>
          <a:stretch/>
        </p:blipFill>
        <p:spPr>
          <a:xfrm>
            <a:off x="535578" y="130947"/>
            <a:ext cx="11369495" cy="62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595" t="18064" r="12691" b="6889"/>
          <a:stretch/>
        </p:blipFill>
        <p:spPr>
          <a:xfrm>
            <a:off x="689856" y="266566"/>
            <a:ext cx="11066715" cy="60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73" y="9920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Captain's responsibilities to be completed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PRIOR TO ALL FIXTURES!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FB5CFC-AE7D-B3C4-B790-ED2068D47261}"/>
              </a:ext>
            </a:extLst>
          </p:cNvPr>
          <p:cNvSpPr txBox="1"/>
          <p:nvPr/>
        </p:nvSpPr>
        <p:spPr>
          <a:xfrm>
            <a:off x="1120254" y="3429000"/>
            <a:ext cx="900183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Roboto"/>
                <a:cs typeface="Roboto"/>
              </a:rPr>
              <a:t>1. Manage your squad</a:t>
            </a:r>
          </a:p>
          <a:p>
            <a:r>
              <a:rPr lang="en-US" sz="2800" dirty="0">
                <a:ea typeface="Roboto"/>
                <a:cs typeface="Roboto"/>
              </a:rPr>
              <a:t>2. Select your team sheet</a:t>
            </a:r>
          </a:p>
          <a:p>
            <a:r>
              <a:rPr lang="en-US" sz="2800" dirty="0">
                <a:ea typeface="Roboto"/>
                <a:cs typeface="Roboto"/>
              </a:rPr>
              <a:t>3. Approve or dispute the oppositions team sheet</a:t>
            </a:r>
          </a:p>
        </p:txBody>
      </p:sp>
    </p:spTree>
    <p:extLst>
      <p:ext uri="{BB962C8B-B14F-4D97-AF65-F5344CB8AC3E}">
        <p14:creationId xmlns:p14="http://schemas.microsoft.com/office/powerpoint/2010/main" val="30288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617C8-2990-2493-A6EB-A6C49CC0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What is BUCS?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DA86-E92F-9229-9A92-5272E24E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BUCS stands for </a:t>
            </a:r>
            <a:r>
              <a:rPr lang="en-GB" b="1" dirty="0"/>
              <a:t>British Universities and Colleges Sport</a:t>
            </a:r>
            <a:endParaRPr lang="en-GB" b="1">
              <a:ea typeface="Roboto"/>
              <a:cs typeface="Roboto"/>
            </a:endParaRPr>
          </a:p>
          <a:p>
            <a:endParaRPr lang="en-GB" dirty="0"/>
          </a:p>
          <a:p>
            <a:r>
              <a:rPr lang="en-GB" dirty="0"/>
              <a:t>Main provider of sporting competitions for Universities</a:t>
            </a:r>
          </a:p>
          <a:p>
            <a:endParaRPr lang="en-GB" dirty="0"/>
          </a:p>
          <a:p>
            <a:r>
              <a:rPr lang="en-GB" dirty="0"/>
              <a:t>Facilitates league and cup competitions</a:t>
            </a:r>
          </a:p>
          <a:p>
            <a:endParaRPr lang="en-GB" dirty="0"/>
          </a:p>
          <a:p>
            <a:r>
              <a:rPr lang="en-GB" dirty="0"/>
              <a:t>All fixtures take place on </a:t>
            </a:r>
            <a:r>
              <a:rPr lang="en-GB" b="1" dirty="0"/>
              <a:t>Wednesdays </a:t>
            </a:r>
            <a:r>
              <a:rPr lang="en-GB" dirty="0"/>
              <a:t> </a:t>
            </a:r>
            <a:endParaRPr lang="en-GB" dirty="0">
              <a:ea typeface="Roboto"/>
              <a:cs typeface="Roboto"/>
            </a:endParaRPr>
          </a:p>
          <a:p>
            <a:endParaRPr lang="en-GB" dirty="0"/>
          </a:p>
          <a:p>
            <a:endParaRPr lang="en-GB" dirty="0">
              <a:ea typeface="Roboto"/>
              <a:cs typeface="Roboto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32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524" t="17684" r="12619" b="7143"/>
          <a:stretch/>
        </p:blipFill>
        <p:spPr>
          <a:xfrm>
            <a:off x="653143" y="239016"/>
            <a:ext cx="11118669" cy="61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3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167" t="18826" r="12190" b="6888"/>
          <a:stretch/>
        </p:blipFill>
        <p:spPr>
          <a:xfrm>
            <a:off x="838200" y="324955"/>
            <a:ext cx="10918372" cy="60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0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453" t="18318" r="11619" b="7270"/>
          <a:stretch/>
        </p:blipFill>
        <p:spPr>
          <a:xfrm>
            <a:off x="733697" y="183706"/>
            <a:ext cx="11162212" cy="60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7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66" t="17935" r="11833" b="7652"/>
          <a:stretch/>
        </p:blipFill>
        <p:spPr>
          <a:xfrm>
            <a:off x="838200" y="313509"/>
            <a:ext cx="10791168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5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2584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Captain's responsibilities to be completed </a:t>
            </a:r>
            <a:r>
              <a:rPr lang="en-GB" b="1" dirty="0">
                <a:solidFill>
                  <a:schemeClr val="accent1"/>
                </a:solidFill>
              </a:rPr>
              <a:t>IMMEDIATELY AFTER ALL FIXTURES!</a:t>
            </a:r>
            <a:br>
              <a:rPr lang="en-GB" b="1" dirty="0">
                <a:solidFill>
                  <a:schemeClr val="accent1"/>
                </a:solidFill>
              </a:rPr>
            </a:br>
            <a:br>
              <a:rPr lang="en-GB" b="1" dirty="0"/>
            </a:b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51772-03CC-7400-14B8-2C010F2A5B59}"/>
              </a:ext>
            </a:extLst>
          </p:cNvPr>
          <p:cNvSpPr txBox="1"/>
          <p:nvPr/>
        </p:nvSpPr>
        <p:spPr>
          <a:xfrm>
            <a:off x="1586551" y="4441208"/>
            <a:ext cx="59026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ea typeface="+mn-lt"/>
                <a:cs typeface="+mn-lt"/>
              </a:rPr>
              <a:t>1. Entering match scores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2874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25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809" t="18445" r="12477" b="6254"/>
          <a:stretch/>
        </p:blipFill>
        <p:spPr>
          <a:xfrm>
            <a:off x="744584" y="222068"/>
            <a:ext cx="10711542" cy="59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15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41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accent1"/>
                </a:solidFill>
              </a:rPr>
              <a:t>How to view your fixtures, knockouts and league tables: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65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10" t="18317" r="12048" b="6127"/>
          <a:stretch/>
        </p:blipFill>
        <p:spPr>
          <a:xfrm>
            <a:off x="692332" y="296757"/>
            <a:ext cx="10998925" cy="60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28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381" t="18699" r="12620" b="6634"/>
          <a:stretch/>
        </p:blipFill>
        <p:spPr>
          <a:xfrm>
            <a:off x="838200" y="195943"/>
            <a:ext cx="10933610" cy="604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0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29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52" t="18444" r="11690" b="6001"/>
          <a:stretch/>
        </p:blipFill>
        <p:spPr>
          <a:xfrm>
            <a:off x="838200" y="171062"/>
            <a:ext cx="10894425" cy="61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7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617C8-2990-2493-A6EB-A6C49CC0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UAL BUCS Teams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DA86-E92F-9229-9A92-5272E24E8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62" y="1825625"/>
            <a:ext cx="10583838" cy="432859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indent="-457200"/>
            <a:r>
              <a:rPr lang="en-GB" dirty="0">
                <a:ea typeface="+mn-lt"/>
                <a:cs typeface="+mn-lt"/>
              </a:rPr>
              <a:t>Men’s Basketball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GB" dirty="0">
                <a:ea typeface="+mn-lt"/>
                <a:cs typeface="+mn-lt"/>
              </a:rPr>
              <a:t>Mixed Equestrian 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Men’s Football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Women's Hockey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GB" dirty="0">
                <a:ea typeface="+mn-lt"/>
                <a:cs typeface="+mn-lt"/>
              </a:rPr>
              <a:t>Women’s Netball 1 and 2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GB" dirty="0">
                <a:ea typeface="+mn-lt"/>
                <a:cs typeface="+mn-lt"/>
              </a:rPr>
              <a:t>Men’s Rugby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Men's Volleyball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Women's Volleyball</a:t>
            </a:r>
          </a:p>
          <a:p>
            <a:pPr marL="457200" indent="-457200"/>
            <a:r>
              <a:rPr lang="en-GB" dirty="0" err="1">
                <a:ea typeface="+mn-lt"/>
                <a:cs typeface="+mn-lt"/>
              </a:rPr>
              <a:t>Wxmen's</a:t>
            </a:r>
            <a:r>
              <a:rPr lang="en-GB" dirty="0">
                <a:ea typeface="+mn-lt"/>
                <a:cs typeface="+mn-lt"/>
              </a:rPr>
              <a:t> Basketball</a:t>
            </a:r>
          </a:p>
          <a:p>
            <a:pPr marL="457200" indent="-457200"/>
            <a:endParaRPr lang="en-GB" dirty="0">
              <a:ea typeface="Roboto"/>
              <a:cs typeface="Roboto"/>
            </a:endParaRPr>
          </a:p>
          <a:p>
            <a:pPr marL="457200" indent="-457200" algn="ctr"/>
            <a:endParaRPr lang="en-GB" dirty="0">
              <a:ea typeface="Roboto"/>
              <a:cs typeface="Roboto"/>
            </a:endParaRPr>
          </a:p>
          <a:p>
            <a:pPr marL="0" indent="0" algn="ctr">
              <a:buNone/>
            </a:pPr>
            <a:r>
              <a:rPr lang="en-GB" dirty="0">
                <a:ea typeface="Roboto"/>
                <a:cs typeface="Roboto"/>
              </a:rPr>
              <a:t>There is a total of </a:t>
            </a:r>
            <a:r>
              <a:rPr lang="en-GB" b="1" dirty="0">
                <a:ea typeface="Roboto"/>
                <a:cs typeface="Roboto"/>
              </a:rPr>
              <a:t>10 teams</a:t>
            </a:r>
            <a:r>
              <a:rPr lang="en-GB" dirty="0">
                <a:ea typeface="Roboto"/>
                <a:cs typeface="Roboto"/>
              </a:rPr>
              <a:t> competing in </a:t>
            </a:r>
            <a:r>
              <a:rPr lang="en-GB" b="1" dirty="0">
                <a:ea typeface="Roboto"/>
                <a:cs typeface="Roboto"/>
              </a:rPr>
              <a:t>BUCS</a:t>
            </a:r>
            <a:r>
              <a:rPr lang="en-GB" dirty="0">
                <a:ea typeface="Roboto"/>
                <a:cs typeface="Roboto"/>
              </a:rPr>
              <a:t> this season!</a:t>
            </a:r>
          </a:p>
          <a:p>
            <a:pPr marL="0" indent="0" algn="ctr">
              <a:buNone/>
            </a:pPr>
            <a:endParaRPr lang="en-GB" dirty="0">
              <a:ea typeface="Roboto"/>
              <a:cs typeface="Roboto"/>
            </a:endParaRPr>
          </a:p>
          <a:p>
            <a:endParaRPr lang="en-GB" dirty="0">
              <a:ea typeface="Roboto"/>
              <a:cs typeface="Roboto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>
              <a:ea typeface="Roboto"/>
              <a:cs typeface="Roboto"/>
            </a:endParaRPr>
          </a:p>
          <a:p>
            <a:endParaRPr lang="en-GB" dirty="0">
              <a:ea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3</a:t>
            </a:fld>
            <a:endParaRPr lang="en-GB" dirty="0"/>
          </a:p>
        </p:txBody>
      </p:sp>
      <p:pic>
        <p:nvPicPr>
          <p:cNvPr id="8" name="Picture 2" descr="Image result for bucs logo uni">
            <a:extLst>
              <a:ext uri="{FF2B5EF4-FFF2-40B4-BE49-F238E27FC236}">
                <a16:creationId xmlns:a16="http://schemas.microsoft.com/office/drawing/2014/main" id="{076365BF-8132-E1C5-19F8-53F577ABC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0" b="89719" l="12680" r="84373">
                        <a14:foregroundMark x1="16313" y1="15147" x2="16998" y2="43837"/>
                        <a14:foregroundMark x1="20779" y1="55597" x2="21316" y2="56888"/>
                        <a14:foregroundMark x1="19054" y1="13777" x2="59013" y2="16929"/>
                        <a14:foregroundMark x1="40370" y1="35093" x2="68814" y2="51542"/>
                        <a14:foregroundMark x1="68814" y1="51542" x2="69500" y2="52365"/>
                        <a14:foregroundMark x1="39959" y1="37834" x2="57642" y2="50103"/>
                        <a14:foregroundMark x1="44962" y1="65524" x2="58053" y2="66004"/>
                        <a14:foregroundMark x1="58053" y1="66004" x2="74435" y2="63605"/>
                        <a14:foregroundMark x1="74435" y1="63605" x2="74914" y2="63263"/>
                        <a14:foregroundMark x1="70391" y1="58259" x2="48115" y2="59150"/>
                        <a14:foregroundMark x1="69911" y1="31049" x2="69911" y2="31049"/>
                        <a14:foregroundMark x1="49966" y1="25565" x2="50377" y2="32351"/>
                        <a14:foregroundMark x1="66278" y1="20562" x2="75805" y2="21042"/>
                        <a14:foregroundMark x1="12748" y1="12132" x2="14393" y2="25771"/>
                        <a14:foregroundMark x1="42495" y1="14599" x2="30500" y2="14805"/>
                        <a14:foregroundMark x1="51885" y1="29267" x2="53461" y2="39205"/>
                        <a14:foregroundMark x1="53050" y1="21933" x2="56751" y2="38177"/>
                        <a14:foregroundMark x1="59630" y1="37423" x2="72858" y2="37560"/>
                        <a14:foregroundMark x1="72036" y1="36395" x2="69363" y2="24537"/>
                        <a14:foregroundMark x1="77519" y1="22961" x2="84441" y2="25154"/>
                        <a14:foregroundMark x1="83208" y1="27416" x2="79781" y2="49623"/>
                        <a14:foregroundMark x1="73886" y1="54284" x2="73886" y2="48595"/>
                        <a14:foregroundMark x1="69979" y1="43729" x2="61001" y2="43934"/>
                        <a14:foregroundMark x1="49212" y1="89102" x2="65319" y2="73818"/>
                        <a14:backgroundMark x1="16655" y1="46196" x2="16655" y2="49006"/>
                        <a14:backgroundMark x1="16655" y1="45922" x2="16655" y2="45922"/>
                        <a14:backgroundMark x1="16381" y1="46196" x2="16381" y2="45099"/>
                        <a14:backgroundMark x1="16929" y1="48458" x2="18917" y2="53530"/>
                        <a14:backgroundMark x1="19328" y1="54626" x2="17478" y2="46744"/>
                        <a14:backgroundMark x1="16655" y1="46059" x2="16655" y2="46059"/>
                        <a14:backgroundMark x1="16792" y1="46744" x2="16244" y2="45922"/>
                        <a14:backgroundMark x1="16518" y1="46470" x2="16381" y2="44757"/>
                        <a14:backgroundMark x1="16518" y1="46196" x2="16244" y2="45511"/>
                        <a14:backgroundMark x1="16792" y1="46470" x2="15901" y2="42975"/>
                        <a14:backgroundMark x1="12132" y1="12543" x2="12817" y2="18163"/>
                        <a14:backgroundMark x1="16518" y1="45374" x2="17889" y2="53667"/>
                        <a14:backgroundMark x1="48595" y1="90267" x2="49486" y2="90610"/>
                        <a14:backgroundMark x1="16175" y1="44277" x2="17272" y2="46127"/>
                        <a14:backgroundMark x1="19191" y1="52981" x2="20493" y2="55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0" r="9867" b="1238"/>
          <a:stretch/>
        </p:blipFill>
        <p:spPr bwMode="auto">
          <a:xfrm>
            <a:off x="8480883" y="1534022"/>
            <a:ext cx="2563797" cy="32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28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4815-8D52-4C25-8B00-31274AC5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1452" y="6397431"/>
            <a:ext cx="27664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32945C-1793-4856-AE3F-71D7DF8903D6}" type="datetime1">
              <a:rPr lang="en-US" sz="1050" smtClean="0"/>
              <a:t>9/12/2023</a:t>
            </a:fld>
            <a:endParaRPr lang="en-GB" sz="10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F7176-AD4F-4998-8ED5-6BE7F948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515" y="6397431"/>
            <a:ext cx="7299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AF09DE-C241-4D93-84BB-BCCDC8E96924}" type="slidenum">
              <a:rPr lang="en-GB" sz="1050"/>
              <a:pPr>
                <a:spcAft>
                  <a:spcPts val="600"/>
                </a:spcAft>
              </a:pPr>
              <a:t>30</a:t>
            </a:fld>
            <a:endParaRPr lang="en-GB" sz="105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F4911CB-E01F-420F-927C-9564600EF8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00" y="3437104"/>
            <a:ext cx="1656086" cy="1561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AE53B-5034-E84E-80F9-21378F0F1F1D}"/>
              </a:ext>
            </a:extLst>
          </p:cNvPr>
          <p:cNvSpPr txBox="1"/>
          <p:nvPr/>
        </p:nvSpPr>
        <p:spPr>
          <a:xfrm>
            <a:off x="9008431" y="5826751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arts-</a:t>
            </a:r>
            <a:r>
              <a:rPr lang="en-US" err="1">
                <a:latin typeface="+mj-lt"/>
              </a:rPr>
              <a:t>su.com</a:t>
            </a:r>
            <a:endParaRPr lang="en-US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41300-7A0F-4353-89C7-649A436CD560}"/>
              </a:ext>
            </a:extLst>
          </p:cNvPr>
          <p:cNvSpPr txBox="1"/>
          <p:nvPr/>
        </p:nvSpPr>
        <p:spPr>
          <a:xfrm>
            <a:off x="5735904" y="4690683"/>
            <a:ext cx="13945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C98ECC-5F47-403D-A8AE-EBB8024B5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8" y="1829769"/>
            <a:ext cx="6110407" cy="2387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Captains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643320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617C8-2990-2493-A6EB-A6C49CC0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Before your fixture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DA86-E92F-9229-9A92-5272E24E8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72586" cy="43285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ea typeface="Roboto"/>
                <a:cs typeface="ＭＳ Ｐゴシック" charset="0"/>
              </a:rPr>
              <a:t>Check your emails!</a:t>
            </a:r>
            <a:endParaRPr lang="en-GB" dirty="0">
              <a:cs typeface="ＭＳ Ｐゴシック" charset="0"/>
            </a:endParaRPr>
          </a:p>
          <a:p>
            <a:r>
              <a:rPr lang="en-GB" dirty="0">
                <a:cs typeface="ＭＳ Ｐゴシック" charset="0"/>
              </a:rPr>
              <a:t>Arrange your transport (with the SU)</a:t>
            </a:r>
            <a:endParaRPr lang="en-US">
              <a:ea typeface="Roboto"/>
              <a:cs typeface="Roboto"/>
            </a:endParaRPr>
          </a:p>
          <a:p>
            <a:r>
              <a:rPr lang="en-GB" dirty="0">
                <a:ea typeface="Roboto"/>
                <a:cs typeface="ＭＳ Ｐゴシック" charset="0"/>
              </a:rPr>
              <a:t>Communicate the necessary information to your players</a:t>
            </a:r>
          </a:p>
          <a:p>
            <a:r>
              <a:rPr lang="en-GB" dirty="0">
                <a:ea typeface="Roboto"/>
                <a:cs typeface="ＭＳ Ｐゴシック" charset="0"/>
              </a:rPr>
              <a:t>Make sure the kit is washed and packed</a:t>
            </a:r>
            <a:endParaRPr lang="en-GB" dirty="0">
              <a:cs typeface="ＭＳ Ｐゴシック" charset="0"/>
            </a:endParaRPr>
          </a:p>
          <a:p>
            <a:r>
              <a:rPr lang="en-GB" dirty="0">
                <a:ea typeface="Roboto"/>
                <a:cs typeface="ＭＳ Ｐゴシック" charset="0"/>
              </a:rPr>
              <a:t>Pack the equipment</a:t>
            </a:r>
          </a:p>
          <a:p>
            <a:r>
              <a:rPr lang="en-GB" dirty="0">
                <a:ea typeface="Roboto"/>
                <a:cs typeface="Roboto"/>
              </a:rPr>
              <a:t>Pack x2 paper Team Sheets and x2 Playing Under Protest forms</a:t>
            </a:r>
          </a:p>
          <a:p>
            <a:r>
              <a:rPr lang="en-GB" dirty="0">
                <a:ea typeface="Roboto"/>
                <a:cs typeface="Roboto"/>
              </a:rPr>
              <a:t>Remind players to bring their student ID cards</a:t>
            </a:r>
          </a:p>
          <a:p>
            <a:endParaRPr lang="en-GB" dirty="0">
              <a:ea typeface="Roboto"/>
              <a:cs typeface="Roboto"/>
            </a:endParaRPr>
          </a:p>
          <a:p>
            <a:endParaRPr lang="en-GB" dirty="0">
              <a:ea typeface="Roboto"/>
              <a:cs typeface="ＭＳ Ｐゴシック" charset="0"/>
            </a:endParaRPr>
          </a:p>
          <a:p>
            <a:pPr marL="0" indent="0">
              <a:buNone/>
            </a:pPr>
            <a:endParaRPr lang="en-GB" dirty="0">
              <a:ea typeface="Roboto"/>
              <a:cs typeface="ＭＳ Ｐゴシック" charset="0"/>
            </a:endParaRPr>
          </a:p>
          <a:p>
            <a:endParaRPr lang="en-GB" dirty="0">
              <a:ea typeface="Roboto"/>
              <a:cs typeface="ＭＳ Ｐゴシック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31</a:t>
            </a:fld>
            <a:endParaRPr lang="en-GB" dirty="0"/>
          </a:p>
        </p:txBody>
      </p:sp>
      <p:pic>
        <p:nvPicPr>
          <p:cNvPr id="4" name="Picture 3" descr="A group of young men playing a game of football&#10;&#10;Description automatically generated">
            <a:extLst>
              <a:ext uri="{FF2B5EF4-FFF2-40B4-BE49-F238E27FC236}">
                <a16:creationId xmlns:a16="http://schemas.microsoft.com/office/drawing/2014/main" id="{78AC1C78-B76E-DA1D-4AF2-87918367A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960" y="2265895"/>
            <a:ext cx="4591406" cy="306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97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9/12/2023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881" t="18826" r="12763" b="7397"/>
          <a:stretch/>
        </p:blipFill>
        <p:spPr>
          <a:xfrm>
            <a:off x="838200" y="326573"/>
            <a:ext cx="10593977" cy="58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61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33</a:t>
            </a:fld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87F0C1-214A-BAE0-5BCC-0689CF596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78370"/>
              </p:ext>
            </p:extLst>
          </p:nvPr>
        </p:nvGraphicFramePr>
        <p:xfrm>
          <a:off x="2183641" y="409432"/>
          <a:ext cx="7821137" cy="6056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3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Your BUCS</a:t>
                      </a:r>
                      <a:r>
                        <a:rPr lang="en-GB" sz="1500" baseline="0" dirty="0"/>
                        <a:t> </a:t>
                      </a:r>
                      <a:r>
                        <a:rPr lang="en-GB" sz="1500" dirty="0"/>
                        <a:t>Week</a:t>
                      </a:r>
                    </a:p>
                  </a:txBody>
                  <a:tcPr marL="77522" marR="77522" marT="38761" marB="3876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386">
                <a:tc>
                  <a:txBody>
                    <a:bodyPr/>
                    <a:lstStyle/>
                    <a:p>
                      <a:r>
                        <a:rPr lang="en-GB" sz="1600" dirty="0"/>
                        <a:t>Thursday</a:t>
                      </a:r>
                    </a:p>
                  </a:txBody>
                  <a:tcPr marL="77522" marR="77522" marT="38761" marB="387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Receive fixture confirmation email confirming</a:t>
                      </a:r>
                      <a:r>
                        <a:rPr lang="en-GB" sz="1600" baseline="0" dirty="0"/>
                        <a:t> start times, venue, transport, officials, kit colours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Check details and confirm with your team</a:t>
                      </a:r>
                    </a:p>
                  </a:txBody>
                  <a:tcPr marL="77522" marR="77522" marT="38761" marB="387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386">
                <a:tc>
                  <a:txBody>
                    <a:bodyPr/>
                    <a:lstStyle/>
                    <a:p>
                      <a:r>
                        <a:rPr lang="en-GB" sz="1600" dirty="0"/>
                        <a:t>Monday</a:t>
                      </a:r>
                    </a:p>
                  </a:txBody>
                  <a:tcPr marL="77522" marR="77522" marT="38761" marB="387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Let Cecie (Institution Administrator)</a:t>
                      </a:r>
                      <a:r>
                        <a:rPr lang="en-GB" sz="1600" baseline="0" dirty="0"/>
                        <a:t> know of any problems by 12pm noon latest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Select squad on BUCS Play</a:t>
                      </a:r>
                    </a:p>
                  </a:txBody>
                  <a:tcPr marL="77522" marR="77522" marT="38761" marB="3876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386">
                <a:tc>
                  <a:txBody>
                    <a:bodyPr/>
                    <a:lstStyle/>
                    <a:p>
                      <a:r>
                        <a:rPr lang="en-GB" sz="1600" dirty="0"/>
                        <a:t>Tuesday</a:t>
                      </a:r>
                    </a:p>
                  </a:txBody>
                  <a:tcPr marL="77522" marR="77522" marT="38761" marB="387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Double check fixture</a:t>
                      </a:r>
                      <a:r>
                        <a:rPr lang="en-GB" sz="1600" baseline="0" dirty="0"/>
                        <a:t> on BUCS Play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Check emails in case of any last-minute changes/cancellations</a:t>
                      </a:r>
                      <a:endParaRPr lang="en-GB" sz="1600" dirty="0"/>
                    </a:p>
                  </a:txBody>
                  <a:tcPr marL="77522" marR="77522" marT="38761" marB="3876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9312">
                <a:tc>
                  <a:txBody>
                    <a:bodyPr/>
                    <a:lstStyle/>
                    <a:p>
                      <a:r>
                        <a:rPr lang="en-GB" sz="1600" dirty="0"/>
                        <a:t>Wednesday</a:t>
                      </a:r>
                    </a:p>
                    <a:p>
                      <a:endParaRPr lang="en-GB" sz="1600"/>
                    </a:p>
                    <a:p>
                      <a:r>
                        <a:rPr lang="en-GB" sz="1600" dirty="0"/>
                        <a:t>Game Day!</a:t>
                      </a:r>
                    </a:p>
                  </a:txBody>
                  <a:tcPr marL="77522" marR="77522" marT="38761" marB="387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Remember: Team sheets, Playing under Protest forms, Student ID cards, equipment, kit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Arrive</a:t>
                      </a:r>
                      <a:r>
                        <a:rPr lang="en-GB" sz="1600" baseline="0" dirty="0"/>
                        <a:t> at venue in good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Complete team sheet and approve/dispute opposition's team sheet on BUCS Play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Input results on BUCS Play immediately after the game</a:t>
                      </a:r>
                      <a:endParaRPr lang="en-GB" sz="1600" dirty="0"/>
                    </a:p>
                  </a:txBody>
                  <a:tcPr marL="77522" marR="77522" marT="38761" marB="3876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472">
                <a:tc>
                  <a:txBody>
                    <a:bodyPr/>
                    <a:lstStyle/>
                    <a:p>
                      <a:r>
                        <a:rPr lang="en-GB" sz="1600" dirty="0"/>
                        <a:t>Thursday</a:t>
                      </a:r>
                    </a:p>
                  </a:txBody>
                  <a:tcPr marL="77522" marR="77522" marT="38761" marB="387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Report any accidents, injuries or disputes from the previous day to Cecie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Wash kit</a:t>
                      </a:r>
                      <a:endParaRPr lang="en-GB" sz="1600" dirty="0"/>
                    </a:p>
                  </a:txBody>
                  <a:tcPr marL="77522" marR="77522" marT="38761" marB="3876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867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34</a:t>
            </a:fld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5FF07E-1833-F956-BCB8-8A0E79BFE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1127"/>
              </p:ext>
            </p:extLst>
          </p:nvPr>
        </p:nvGraphicFramePr>
        <p:xfrm>
          <a:off x="2285999" y="352567"/>
          <a:ext cx="7612356" cy="625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43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Your LUSL</a:t>
                      </a:r>
                      <a:r>
                        <a:rPr lang="en-GB" sz="1500" baseline="0" dirty="0"/>
                        <a:t> </a:t>
                      </a:r>
                      <a:r>
                        <a:rPr lang="en-GB" sz="1500" dirty="0"/>
                        <a:t>Week</a:t>
                      </a:r>
                    </a:p>
                  </a:txBody>
                  <a:tcPr marL="77522" marR="77522" marT="38761" marB="3876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080">
                <a:tc>
                  <a:txBody>
                    <a:bodyPr/>
                    <a:lstStyle/>
                    <a:p>
                      <a:r>
                        <a:rPr lang="en-GB" sz="1600" dirty="0"/>
                        <a:t>Tuesday</a:t>
                      </a:r>
                    </a:p>
                  </a:txBody>
                  <a:tcPr marL="77522" marR="77522" marT="38761" marB="387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Receive fixture confirmation email confirming</a:t>
                      </a:r>
                      <a:r>
                        <a:rPr lang="en-GB" sz="1600" baseline="0" dirty="0"/>
                        <a:t> start times, venue, transport, officials, kit colours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Check details and confirm with your team</a:t>
                      </a:r>
                    </a:p>
                  </a:txBody>
                  <a:tcPr marL="77522" marR="77522" marT="38761" marB="387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256">
                <a:tc>
                  <a:txBody>
                    <a:bodyPr/>
                    <a:lstStyle/>
                    <a:p>
                      <a:r>
                        <a:rPr lang="en-GB" sz="1600" dirty="0"/>
                        <a:t>Thursday</a:t>
                      </a:r>
                    </a:p>
                  </a:txBody>
                  <a:tcPr marL="77522" marR="77522" marT="38761" marB="387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Let Cecie (Institution Administrator)</a:t>
                      </a:r>
                      <a:r>
                        <a:rPr lang="en-GB" sz="1600" baseline="0" dirty="0"/>
                        <a:t> know of any problems by 12pm noon latest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Select squad on BUCS Play</a:t>
                      </a:r>
                    </a:p>
                  </a:txBody>
                  <a:tcPr marL="77522" marR="77522" marT="38761" marB="3876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278">
                <a:tc>
                  <a:txBody>
                    <a:bodyPr/>
                    <a:lstStyle/>
                    <a:p>
                      <a:r>
                        <a:rPr lang="en-GB" sz="1600" dirty="0"/>
                        <a:t>Friday</a:t>
                      </a:r>
                    </a:p>
                  </a:txBody>
                  <a:tcPr marL="77522" marR="77522" marT="38761" marB="387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Double check fixture</a:t>
                      </a:r>
                      <a:r>
                        <a:rPr lang="en-GB" sz="1600" baseline="0" dirty="0"/>
                        <a:t> on BUCS Play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Check emails in case of any last-minute changes/cancellations</a:t>
                      </a:r>
                      <a:endParaRPr lang="en-GB" sz="1600" dirty="0"/>
                    </a:p>
                  </a:txBody>
                  <a:tcPr marL="77522" marR="77522" marT="38761" marB="3876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8725">
                <a:tc>
                  <a:txBody>
                    <a:bodyPr/>
                    <a:lstStyle/>
                    <a:p>
                      <a:r>
                        <a:rPr lang="en-GB" sz="1600" dirty="0"/>
                        <a:t>Saturday/ Sunday/Monday </a:t>
                      </a:r>
                    </a:p>
                    <a:p>
                      <a:endParaRPr lang="en-GB" sz="1600"/>
                    </a:p>
                    <a:p>
                      <a:r>
                        <a:rPr lang="en-GB" sz="1600" dirty="0"/>
                        <a:t>Game Day!</a:t>
                      </a:r>
                    </a:p>
                  </a:txBody>
                  <a:tcPr marL="77522" marR="77522" marT="38761" marB="387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Remember: Team sheets, Playing under Protest forms, Student ID cards, equipment, kit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Arrive</a:t>
                      </a:r>
                      <a:r>
                        <a:rPr lang="en-GB" sz="1600" baseline="0" dirty="0"/>
                        <a:t> at venue in good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Complete te</a:t>
                      </a:r>
                      <a:r>
                        <a:rPr lang="en-GB" sz="1600" baseline="0" dirty="0">
                          <a:latin typeface="Roboto"/>
                        </a:rPr>
                        <a:t>am sheet and </a:t>
                      </a:r>
                      <a:r>
                        <a:rPr lang="en-GB" sz="1600" b="0" i="0" u="none" strike="noStrike" baseline="0" noProof="0" dirty="0">
                          <a:latin typeface="Roboto"/>
                        </a:rPr>
                        <a:t>approve/dispute the opposition's team sheet BUCS Play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strike="noStrike" baseline="0" noProof="0" dirty="0">
                          <a:latin typeface="Roboto"/>
                        </a:rPr>
                        <a:t>Input results on BUCS Play immediately after the game</a:t>
                      </a:r>
                      <a:endParaRPr lang="en-GB" sz="1600" baseline="0" dirty="0">
                        <a:latin typeface="Roboto"/>
                      </a:endParaRPr>
                    </a:p>
                  </a:txBody>
                  <a:tcPr marL="77522" marR="77522" marT="38761" marB="3876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8725">
                <a:tc>
                  <a:txBody>
                    <a:bodyPr/>
                    <a:lstStyle/>
                    <a:p>
                      <a:r>
                        <a:rPr lang="en-GB" sz="1600" dirty="0"/>
                        <a:t>Following Day</a:t>
                      </a:r>
                    </a:p>
                  </a:txBody>
                  <a:tcPr marL="77522" marR="77522" marT="38761" marB="387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Report any accidents, injuries or disputes from the previous day to Cecie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Wash kit</a:t>
                      </a:r>
                      <a:endParaRPr lang="en-GB" sz="1600" dirty="0"/>
                    </a:p>
                  </a:txBody>
                  <a:tcPr marL="77522" marR="77522" marT="38761" marB="3876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000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02FF3-CD4A-4CFA-814C-EF948180F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215" y="1269255"/>
            <a:ext cx="5956353" cy="3038947"/>
          </a:xfrm>
        </p:spPr>
        <p:txBody>
          <a:bodyPr>
            <a:normAutofit/>
          </a:bodyPr>
          <a:lstStyle/>
          <a:p>
            <a:pPr algn="r"/>
            <a:br>
              <a:rPr lang="en-GB" sz="5400" dirty="0"/>
            </a:br>
            <a:br>
              <a:rPr lang="en-GB" sz="5400" dirty="0"/>
            </a:br>
            <a:r>
              <a:rPr lang="en-GB" sz="5400" dirty="0">
                <a:solidFill>
                  <a:srgbClr val="FFFFFF"/>
                </a:solidFill>
              </a:rPr>
              <a:t>Any 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4815-8D52-4C25-8B00-31274AC5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1452" y="6397431"/>
            <a:ext cx="27664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32945C-1793-4856-AE3F-71D7DF8903D6}" type="datetime1">
              <a:rPr lang="en-US" sz="1050" smtClean="0"/>
              <a:t>9/12/2023</a:t>
            </a:fld>
            <a:endParaRPr lang="en-GB" sz="10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F7176-AD4F-4998-8ED5-6BE7F948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515" y="6397431"/>
            <a:ext cx="7299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AF09DE-C241-4D93-84BB-BCCDC8E96924}" type="slidenum">
              <a:rPr lang="en-GB" sz="1050"/>
              <a:pPr>
                <a:spcAft>
                  <a:spcPts val="600"/>
                </a:spcAft>
              </a:pPr>
              <a:t>35</a:t>
            </a:fld>
            <a:endParaRPr lang="en-GB" sz="105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F4911CB-E01F-420F-927C-9564600EF8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00" y="3437104"/>
            <a:ext cx="1656086" cy="1561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AE53B-5034-E84E-80F9-21378F0F1F1D}"/>
              </a:ext>
            </a:extLst>
          </p:cNvPr>
          <p:cNvSpPr txBox="1"/>
          <p:nvPr/>
        </p:nvSpPr>
        <p:spPr>
          <a:xfrm>
            <a:off x="9008431" y="5826751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arts-</a:t>
            </a:r>
            <a:r>
              <a:rPr lang="en-US" err="1">
                <a:latin typeface="+mj-lt"/>
              </a:rPr>
              <a:t>su.com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435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617C8-2990-2493-A6EB-A6C49CC0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What is LUSL?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DA86-E92F-9229-9A92-5272E24E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LUSL stands for </a:t>
            </a:r>
            <a:r>
              <a:rPr lang="en-GB" b="1" dirty="0"/>
              <a:t>London Universities Sports Leagues</a:t>
            </a:r>
            <a:endParaRPr lang="en-GB" b="1" dirty="0">
              <a:ea typeface="Roboto"/>
              <a:cs typeface="Roboto"/>
            </a:endParaRPr>
          </a:p>
          <a:p>
            <a:endParaRPr lang="en-GB" dirty="0"/>
          </a:p>
          <a:p>
            <a:r>
              <a:rPr lang="en-GB" dirty="0"/>
              <a:t>London based Universities only</a:t>
            </a:r>
            <a:endParaRPr lang="en-GB" dirty="0">
              <a:ea typeface="Roboto"/>
              <a:cs typeface="Roboto"/>
            </a:endParaRPr>
          </a:p>
          <a:p>
            <a:endParaRPr lang="en-GB" dirty="0"/>
          </a:p>
          <a:p>
            <a:r>
              <a:rPr lang="en-GB" dirty="0"/>
              <a:t>Facilitates league and cup competitions  </a:t>
            </a:r>
          </a:p>
          <a:p>
            <a:endParaRPr lang="en-GB" dirty="0"/>
          </a:p>
          <a:p>
            <a:r>
              <a:rPr lang="en-GB" dirty="0"/>
              <a:t>Different sports are scheduled on different days </a:t>
            </a:r>
            <a:r>
              <a:rPr lang="en-GB" b="1" dirty="0"/>
              <a:t>(Saturdays – Mondays)</a:t>
            </a:r>
            <a:endParaRPr lang="en-GB" b="1" dirty="0">
              <a:ea typeface="Roboto"/>
              <a:cs typeface="Roboto"/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>
              <a:ea typeface="Roboto"/>
              <a:cs typeface="Roboto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73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617C8-2990-2493-A6EB-A6C49CC0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UAL LUSL Teams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DA86-E92F-9229-9A92-5272E24E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dirty="0">
                <a:ea typeface="+mn-lt"/>
                <a:cs typeface="+mn-lt"/>
              </a:rPr>
              <a:t>Women’s Netball - Mondays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GB" dirty="0">
                <a:ea typeface="+mn-lt"/>
                <a:cs typeface="+mn-lt"/>
              </a:rPr>
              <a:t>Mixed Volleyball – Mondays</a:t>
            </a:r>
            <a:endParaRPr lang="en-GB" dirty="0"/>
          </a:p>
          <a:p>
            <a:pPr marL="457200" indent="-457200"/>
            <a:r>
              <a:rPr lang="en-GB" dirty="0">
                <a:ea typeface="+mn-lt"/>
                <a:cs typeface="+mn-lt"/>
              </a:rPr>
              <a:t>Men’s Football - Saturdays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Mixed Badminton - Sundays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Women’s Football - Sundays</a:t>
            </a: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457200" indent="-457200"/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There is a total of </a:t>
            </a:r>
            <a:r>
              <a:rPr lang="en-GB" b="1" dirty="0">
                <a:ea typeface="+mn-lt"/>
                <a:cs typeface="+mn-lt"/>
              </a:rPr>
              <a:t>5 teams</a:t>
            </a:r>
            <a:r>
              <a:rPr lang="en-GB" dirty="0">
                <a:ea typeface="+mn-lt"/>
                <a:cs typeface="+mn-lt"/>
              </a:rPr>
              <a:t> competing in </a:t>
            </a:r>
            <a:r>
              <a:rPr lang="en-GB" b="1" dirty="0">
                <a:ea typeface="+mn-lt"/>
                <a:cs typeface="+mn-lt"/>
              </a:rPr>
              <a:t>LUSL</a:t>
            </a:r>
            <a:r>
              <a:rPr lang="en-GB" dirty="0">
                <a:ea typeface="+mn-lt"/>
                <a:cs typeface="+mn-lt"/>
              </a:rPr>
              <a:t> this season!</a:t>
            </a:r>
          </a:p>
          <a:p>
            <a:pPr marL="0" indent="0">
              <a:buNone/>
            </a:pPr>
            <a:endParaRPr lang="en-GB" dirty="0">
              <a:ea typeface="Roboto"/>
              <a:cs typeface="Roboto"/>
            </a:endParaRPr>
          </a:p>
          <a:p>
            <a:pPr marL="0" indent="0">
              <a:buNone/>
            </a:pPr>
            <a:endParaRPr lang="en-GB" dirty="0">
              <a:ea typeface="Roboto"/>
              <a:cs typeface="Roboto"/>
            </a:endParaRPr>
          </a:p>
          <a:p>
            <a:endParaRPr lang="en-GB" dirty="0">
              <a:ea typeface="Roboto"/>
              <a:cs typeface="Roboto"/>
            </a:endParaRPr>
          </a:p>
          <a:p>
            <a:endParaRPr lang="en-GB" dirty="0">
              <a:ea typeface="Roboto"/>
              <a:cs typeface="Roboto"/>
            </a:endParaRPr>
          </a:p>
          <a:p>
            <a:pPr marL="0" indent="0">
              <a:buNone/>
            </a:pPr>
            <a:endParaRPr lang="en-GB" dirty="0">
              <a:ea typeface="Roboto"/>
              <a:cs typeface="Roboto"/>
            </a:endParaRPr>
          </a:p>
          <a:p>
            <a:endParaRPr lang="en-GB" dirty="0">
              <a:ea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D27E3-8C08-59D8-04A7-5B4BF1C8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025" y="2260757"/>
            <a:ext cx="3196476" cy="21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3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4815-8D52-4C25-8B00-31274AC5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1452" y="6397431"/>
            <a:ext cx="27664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32945C-1793-4856-AE3F-71D7DF8903D6}" type="datetime1">
              <a:rPr lang="en-US" sz="1050" smtClean="0"/>
              <a:t>9/12/2023</a:t>
            </a:fld>
            <a:endParaRPr lang="en-GB" sz="10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F7176-AD4F-4998-8ED5-6BE7F948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515" y="6397431"/>
            <a:ext cx="7299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AF09DE-C241-4D93-84BB-BCCDC8E96924}" type="slidenum">
              <a:rPr lang="en-GB" sz="1050"/>
              <a:pPr>
                <a:spcAft>
                  <a:spcPts val="600"/>
                </a:spcAft>
              </a:pPr>
              <a:t>6</a:t>
            </a:fld>
            <a:endParaRPr lang="en-GB" sz="105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F4911CB-E01F-420F-927C-9564600EF8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00" y="3437104"/>
            <a:ext cx="1656086" cy="1561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AE53B-5034-E84E-80F9-21378F0F1F1D}"/>
              </a:ext>
            </a:extLst>
          </p:cNvPr>
          <p:cNvSpPr txBox="1"/>
          <p:nvPr/>
        </p:nvSpPr>
        <p:spPr>
          <a:xfrm>
            <a:off x="9008431" y="5826751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arts-</a:t>
            </a:r>
            <a:r>
              <a:rPr lang="en-US" err="1">
                <a:latin typeface="+mj-lt"/>
              </a:rPr>
              <a:t>su.com</a:t>
            </a:r>
            <a:endParaRPr lang="en-US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41300-7A0F-4353-89C7-649A436CD560}"/>
              </a:ext>
            </a:extLst>
          </p:cNvPr>
          <p:cNvSpPr txBox="1"/>
          <p:nvPr/>
        </p:nvSpPr>
        <p:spPr>
          <a:xfrm>
            <a:off x="5735904" y="4690683"/>
            <a:ext cx="13945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C98ECC-5F47-403D-A8AE-EBB8024B5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708" y="1829769"/>
            <a:ext cx="5223303" cy="238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Fixture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95393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617C8-2990-2493-A6EB-A6C49CC0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Officials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DA86-E92F-9229-9A92-5272E24E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GB" dirty="0">
                <a:cs typeface="ＭＳ Ｐゴシック" charset="0"/>
              </a:rPr>
              <a:t>Officials are organised by the SU for </a:t>
            </a:r>
            <a:r>
              <a:rPr lang="en-GB" b="1" dirty="0">
                <a:cs typeface="ＭＳ Ｐゴシック" charset="0"/>
              </a:rPr>
              <a:t>all home fixtures</a:t>
            </a:r>
            <a:endParaRPr lang="en-US" b="1" dirty="0">
              <a:ea typeface="Roboto"/>
              <a:cs typeface="Roboto"/>
            </a:endParaRPr>
          </a:p>
          <a:p>
            <a:pPr>
              <a:defRPr/>
            </a:pPr>
            <a:r>
              <a:rPr lang="en-GB" dirty="0">
                <a:ea typeface="Roboto"/>
                <a:cs typeface="ＭＳ Ｐゴシック" charset="0"/>
              </a:rPr>
              <a:t>We will be sourcing and paying officials through </a:t>
            </a:r>
            <a:r>
              <a:rPr lang="en-GB" dirty="0">
                <a:ea typeface="Roboto"/>
                <a:cs typeface="ＭＳ Ｐゴシック" charset="0"/>
                <a:hlinkClick r:id="rId2"/>
              </a:rPr>
              <a:t>YesRef</a:t>
            </a:r>
            <a:endParaRPr lang="en-GB" b="1">
              <a:ea typeface="Roboto"/>
              <a:cs typeface="ＭＳ Ｐゴシック" charset="0"/>
            </a:endParaRPr>
          </a:p>
          <a:p>
            <a:pPr>
              <a:defRPr/>
            </a:pPr>
            <a:r>
              <a:rPr lang="en-GB" dirty="0">
                <a:ea typeface="Roboto"/>
                <a:cs typeface="ＭＳ Ｐゴシック" charset="0"/>
              </a:rPr>
              <a:t>You are able to source your own officials, but they must be registered on </a:t>
            </a:r>
            <a:r>
              <a:rPr lang="en-GB" dirty="0" err="1">
                <a:ea typeface="Roboto"/>
                <a:cs typeface="ＭＳ Ｐゴシック" charset="0"/>
              </a:rPr>
              <a:t>YesRef</a:t>
            </a:r>
            <a:r>
              <a:rPr lang="en-GB" dirty="0">
                <a:ea typeface="Roboto"/>
                <a:cs typeface="ＭＳ Ｐゴシック" charset="0"/>
              </a:rPr>
              <a:t> and be appointed to that fixture to be paid</a:t>
            </a:r>
          </a:p>
          <a:p>
            <a:pPr>
              <a:defRPr/>
            </a:pPr>
            <a:r>
              <a:rPr lang="en-GB" dirty="0">
                <a:ea typeface="Roboto"/>
                <a:cs typeface="ＭＳ Ｐゴシック" charset="0"/>
              </a:rPr>
              <a:t>You can download BUCS and LUSL Match Officials Requirements</a:t>
            </a:r>
            <a:r>
              <a:rPr lang="en-GB" dirty="0">
                <a:ea typeface="Roboto"/>
                <a:cs typeface="Roboto"/>
              </a:rPr>
              <a:t> </a:t>
            </a:r>
            <a:r>
              <a:rPr lang="en-GB" dirty="0">
                <a:ea typeface="+mn-lt"/>
                <a:cs typeface="+mn-lt"/>
              </a:rPr>
              <a:t>from the </a:t>
            </a:r>
            <a:r>
              <a:rPr lang="en-GB" dirty="0">
                <a:ea typeface="+mn-lt"/>
                <a:cs typeface="+mn-lt"/>
                <a:hlinkClick r:id="rId3"/>
              </a:rPr>
              <a:t>Sport Specific Resources page</a:t>
            </a:r>
            <a:r>
              <a:rPr lang="en-GB" dirty="0">
                <a:ea typeface="+mn-lt"/>
                <a:cs typeface="+mn-lt"/>
              </a:rPr>
              <a:t> on the </a:t>
            </a:r>
            <a:r>
              <a:rPr lang="en-GB" dirty="0">
                <a:ea typeface="+mn-lt"/>
                <a:cs typeface="+mn-lt"/>
                <a:hlinkClick r:id="rId4"/>
              </a:rPr>
              <a:t>Committee Resources page</a:t>
            </a:r>
            <a:r>
              <a:rPr lang="en-GB" dirty="0">
                <a:ea typeface="+mn-lt"/>
                <a:cs typeface="+mn-lt"/>
              </a:rPr>
              <a:t> on the SU website</a:t>
            </a:r>
          </a:p>
          <a:p>
            <a:pPr marL="0" indent="0">
              <a:buNone/>
              <a:defRPr/>
            </a:pPr>
            <a:endParaRPr lang="en-GB" dirty="0">
              <a:ea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7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617C8-2990-2493-A6EB-A6C49CC0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Transport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DA86-E92F-9229-9A92-5272E24E8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78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cs typeface="ＭＳ Ｐゴシック" charset="0"/>
              </a:rPr>
              <a:t>You will predominantly use public transport (underground, overground, bus) to travel to fixtures. </a:t>
            </a:r>
            <a:r>
              <a:rPr lang="en-GB" sz="2600" dirty="0">
                <a:ea typeface="+mn-lt"/>
                <a:cs typeface="+mn-lt"/>
              </a:rPr>
              <a:t>This will be arranged by your captain/s, but the SU will be there to advise the best route</a:t>
            </a:r>
            <a:r>
              <a:rPr lang="en-GB" sz="2600" dirty="0">
                <a:cs typeface="Roboto"/>
              </a:rPr>
              <a:t>.</a:t>
            </a:r>
            <a:r>
              <a:rPr lang="en-GB" sz="2600" dirty="0">
                <a:cs typeface="ＭＳ Ｐゴシック" charset="0"/>
              </a:rPr>
              <a:t> These costs will be paid for by the individual and will not be reimbursed by the SU</a:t>
            </a:r>
            <a:endParaRPr lang="en-GB" sz="2600">
              <a:ea typeface="Roboto"/>
              <a:cs typeface="ＭＳ Ｐゴシック" charset="0"/>
            </a:endParaRPr>
          </a:p>
          <a:p>
            <a:r>
              <a:rPr lang="en-GB" sz="2600" dirty="0">
                <a:cs typeface="ＭＳ Ｐゴシック" charset="0"/>
              </a:rPr>
              <a:t>A minibus/coach will be booked by the SU for away fixtures that are outside London and take over 2 hours to get to. </a:t>
            </a:r>
            <a:r>
              <a:rPr lang="en-GB" sz="2600" dirty="0">
                <a:ea typeface="+mn-lt"/>
                <a:cs typeface="+mn-lt"/>
              </a:rPr>
              <a:t>This will be discussed between the SU and your captain/s prior to the fixture.</a:t>
            </a:r>
            <a:r>
              <a:rPr lang="en-GB" sz="2600" dirty="0">
                <a:cs typeface="Roboto"/>
              </a:rPr>
              <a:t> </a:t>
            </a:r>
            <a:r>
              <a:rPr lang="en-GB" sz="2600" dirty="0">
                <a:cs typeface="ＭＳ Ｐゴシック" charset="0"/>
              </a:rPr>
              <a:t>These costs will be paid for by the SU from our travel budget</a:t>
            </a:r>
            <a:endParaRPr lang="en-GB" sz="2600" dirty="0">
              <a:ea typeface="Roboto"/>
              <a:cs typeface="ＭＳ Ｐゴシック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8</a:t>
            </a:fld>
            <a:endParaRPr lang="en-GB" dirty="0"/>
          </a:p>
        </p:txBody>
      </p:sp>
      <p:pic>
        <p:nvPicPr>
          <p:cNvPr id="9" name="Graphic 8" descr="Bus with solid fill">
            <a:extLst>
              <a:ext uri="{FF2B5EF4-FFF2-40B4-BE49-F238E27FC236}">
                <a16:creationId xmlns:a16="http://schemas.microsoft.com/office/drawing/2014/main" id="{5F42C6A2-556B-0945-5D77-E4358980F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3803" y="4537882"/>
            <a:ext cx="2481295" cy="24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FB146F-A473-3869-561E-8051443A23B5}"/>
              </a:ext>
            </a:extLst>
          </p:cNvPr>
          <p:cNvSpPr/>
          <p:nvPr/>
        </p:nvSpPr>
        <p:spPr>
          <a:xfrm>
            <a:off x="387364" y="389556"/>
            <a:ext cx="11417271" cy="607888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617C8-2990-2493-A6EB-A6C49CC0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Team Sheets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4E95-D34B-A50A-6D3F-AAC151EE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35" y="6140141"/>
            <a:ext cx="2743200" cy="365125"/>
          </a:xfrm>
        </p:spPr>
        <p:txBody>
          <a:bodyPr/>
          <a:lstStyle/>
          <a:p>
            <a:fld id="{4EAF09DE-C241-4D93-84BB-BCCDC8E96924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70712-6FC6-8B9B-82CD-F088B79E66CC}"/>
              </a:ext>
            </a:extLst>
          </p:cNvPr>
          <p:cNvSpPr txBox="1"/>
          <p:nvPr/>
        </p:nvSpPr>
        <p:spPr>
          <a:xfrm>
            <a:off x="835925" y="1922059"/>
            <a:ext cx="1057701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>
                <a:ea typeface="+mn-lt"/>
                <a:cs typeface="+mn-lt"/>
              </a:rPr>
              <a:t>Complete the BUCS or LUSL paper Team Sheet </a:t>
            </a:r>
            <a:r>
              <a:rPr lang="en-GB" sz="2200" b="1" dirty="0">
                <a:ea typeface="+mn-lt"/>
                <a:cs typeface="+mn-lt"/>
              </a:rPr>
              <a:t>BEFORE</a:t>
            </a:r>
            <a:r>
              <a:rPr lang="en-GB" sz="2200" dirty="0">
                <a:ea typeface="+mn-lt"/>
                <a:cs typeface="+mn-lt"/>
              </a:rPr>
              <a:t> your match if BUCS Play has crashed or you are having internet connection issues</a:t>
            </a:r>
            <a:endParaRPr lang="en-US" sz="22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200" b="1" dirty="0">
                <a:ea typeface="+mn-lt"/>
                <a:cs typeface="+mn-lt"/>
              </a:rPr>
              <a:t>Pack x2 blank paper Team Sheets</a:t>
            </a:r>
            <a:r>
              <a:rPr lang="en-GB" sz="2200" dirty="0">
                <a:ea typeface="+mn-lt"/>
                <a:cs typeface="+mn-lt"/>
              </a:rPr>
              <a:t> for all fixtures </a:t>
            </a: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ea typeface="+mn-lt"/>
                <a:cs typeface="+mn-lt"/>
              </a:rPr>
              <a:t>You can download the BUCS or LUSL </a:t>
            </a:r>
            <a:r>
              <a:rPr lang="en-GB" sz="2200" b="1" dirty="0">
                <a:ea typeface="+mn-lt"/>
                <a:cs typeface="+mn-lt"/>
              </a:rPr>
              <a:t>Team Sheet document</a:t>
            </a:r>
            <a:r>
              <a:rPr lang="en-GB" sz="2200" dirty="0">
                <a:ea typeface="+mn-lt"/>
                <a:cs typeface="+mn-lt"/>
              </a:rPr>
              <a:t> from the </a:t>
            </a:r>
            <a:r>
              <a:rPr lang="en-GB" sz="2200" dirty="0">
                <a:ea typeface="+mn-lt"/>
                <a:cs typeface="+mn-lt"/>
                <a:hlinkClick r:id="rId2"/>
              </a:rPr>
              <a:t>Sport Specific Resources page</a:t>
            </a:r>
            <a:r>
              <a:rPr lang="en-GB" sz="2200" dirty="0">
                <a:ea typeface="+mn-lt"/>
                <a:cs typeface="+mn-lt"/>
              </a:rPr>
              <a:t> on the </a:t>
            </a:r>
            <a:r>
              <a:rPr lang="en-GB" sz="2200" dirty="0">
                <a:ea typeface="+mn-lt"/>
                <a:cs typeface="+mn-lt"/>
                <a:hlinkClick r:id="rId3"/>
              </a:rPr>
              <a:t>Committee Resources page</a:t>
            </a:r>
            <a:r>
              <a:rPr lang="en-GB" sz="2200" dirty="0">
                <a:ea typeface="+mn-lt"/>
                <a:cs typeface="+mn-lt"/>
              </a:rPr>
              <a:t> on the SU website</a:t>
            </a:r>
            <a:endParaRPr lang="en-GB" sz="2200" dirty="0"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endParaRPr lang="en-GB" sz="220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82687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04874"/>
      </a:accent1>
      <a:accent2>
        <a:srgbClr val="98C21D"/>
      </a:accent2>
      <a:accent3>
        <a:srgbClr val="1480C3"/>
      </a:accent3>
      <a:accent4>
        <a:srgbClr val="F088B6"/>
      </a:accent4>
      <a:accent5>
        <a:srgbClr val="000000"/>
      </a:accent5>
      <a:accent6>
        <a:srgbClr val="514A8F"/>
      </a:accent6>
      <a:hlink>
        <a:srgbClr val="000000"/>
      </a:hlink>
      <a:folHlink>
        <a:srgbClr val="000000"/>
      </a:folHlink>
    </a:clrScheme>
    <a:fontScheme name="Arts SU">
      <a:majorFont>
        <a:latin typeface="Rubik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868d550-27f1-4c60-a1ee-ab1a83835a4b">
      <UserInfo>
        <DisplayName>Clara Kane-White</DisplayName>
        <AccountId>60</AccountId>
        <AccountType/>
      </UserInfo>
    </SharedWithUsers>
    <lcf76f155ced4ddcb4097134ff3c332f xmlns="a1d2f017-d76f-4319-947b-dca892c47033">
      <Terms xmlns="http://schemas.microsoft.com/office/infopath/2007/PartnerControls"/>
    </lcf76f155ced4ddcb4097134ff3c332f>
    <TaxCatchAll xmlns="f868d550-27f1-4c60-a1ee-ab1a83835a4b" xsi:nil="true"/>
    <AccessibleBy xmlns="a1d2f017-d76f-4319-947b-dca892c47033">
      <UserInfo>
        <DisplayName/>
        <AccountId xsi:nil="true"/>
        <AccountType/>
      </UserInfo>
    </Accessible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B5F19188AF64F9555809682CD9A7D" ma:contentTypeVersion="20" ma:contentTypeDescription="Create a new document." ma:contentTypeScope="" ma:versionID="d0ea151291d7913813f7608189aea9c1">
  <xsd:schema xmlns:xsd="http://www.w3.org/2001/XMLSchema" xmlns:xs="http://www.w3.org/2001/XMLSchema" xmlns:p="http://schemas.microsoft.com/office/2006/metadata/properties" xmlns:ns2="f868d550-27f1-4c60-a1ee-ab1a83835a4b" xmlns:ns3="a1d2f017-d76f-4319-947b-dca892c47033" targetNamespace="http://schemas.microsoft.com/office/2006/metadata/properties" ma:root="true" ma:fieldsID="bac94112ebc1586e3bfd9178daa56256" ns2:_="" ns3:_="">
    <xsd:import namespace="f868d550-27f1-4c60-a1ee-ab1a83835a4b"/>
    <xsd:import namespace="a1d2f017-d76f-4319-947b-dca892c470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AccessibleB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8d550-27f1-4c60-a1ee-ab1a8383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e6c943-ef38-4792-a1d7-f64982fb23ef}" ma:internalName="TaxCatchAll" ma:showField="CatchAllData" ma:web="f868d550-27f1-4c60-a1ee-ab1a83835a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2f017-d76f-4319-947b-dca892c47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177f9-52a5-4023-b952-3a64f72ac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ccessibleBy" ma:index="24" nillable="true" ma:displayName="Accessible By" ma:format="Dropdown" ma:list="UserInfo" ma:SharePointGroup="0" ma:internalName="Accessible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DCCAFD-5AA1-4E36-A846-0FB741B4BF7A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1d2f017-d76f-4319-947b-dca892c47033"/>
    <ds:schemaRef ds:uri="f868d550-27f1-4c60-a1ee-ab1a83835a4b"/>
  </ds:schemaRefs>
</ds:datastoreItem>
</file>

<file path=customXml/itemProps2.xml><?xml version="1.0" encoding="utf-8"?>
<ds:datastoreItem xmlns:ds="http://schemas.openxmlformats.org/officeDocument/2006/customXml" ds:itemID="{633206D3-D983-4021-9EFA-29AD579E7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68d550-27f1-4c60-a1ee-ab1a83835a4b"/>
    <ds:schemaRef ds:uri="a1d2f017-d76f-4319-947b-dca892c47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6193B1-9B61-41BA-9306-768B48DE82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1273</Words>
  <Application>Microsoft Office PowerPoint</Application>
  <PresentationFormat>Widescreen</PresentationFormat>
  <Paragraphs>241</Paragraphs>
  <Slides>35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BUCS &amp; LUSL Leagues and Knockouts </vt:lpstr>
      <vt:lpstr>What is BUCS?</vt:lpstr>
      <vt:lpstr>UAL BUCS Teams</vt:lpstr>
      <vt:lpstr>What is LUSL?</vt:lpstr>
      <vt:lpstr>UAL LUSL Teams</vt:lpstr>
      <vt:lpstr>Fixture Administration</vt:lpstr>
      <vt:lpstr>Officials</vt:lpstr>
      <vt:lpstr>Transport</vt:lpstr>
      <vt:lpstr>Team Sheets</vt:lpstr>
      <vt:lpstr>Playing Under Protest</vt:lpstr>
      <vt:lpstr>Walkovers</vt:lpstr>
      <vt:lpstr>BUCS Play</vt:lpstr>
      <vt:lpstr>What is BUCS Play?</vt:lpstr>
      <vt:lpstr>How to become a Captain on BUCS Play</vt:lpstr>
      <vt:lpstr>Captain's responsibilities to be completed NOW!  </vt:lpstr>
      <vt:lpstr>PowerPoint Presentation</vt:lpstr>
      <vt:lpstr>PowerPoint Presentation</vt:lpstr>
      <vt:lpstr>PowerPoint Presentation</vt:lpstr>
      <vt:lpstr>Captain's responsibilities to be completed PRIOR TO ALL FIXTURES!</vt:lpstr>
      <vt:lpstr>PowerPoint Presentation</vt:lpstr>
      <vt:lpstr>PowerPoint Presentation</vt:lpstr>
      <vt:lpstr>PowerPoint Presentation</vt:lpstr>
      <vt:lpstr>PowerPoint Presentation</vt:lpstr>
      <vt:lpstr>Captain's responsibilities to be completed IMMEDIATELY AFTER ALL FIXTURES!  </vt:lpstr>
      <vt:lpstr>PowerPoint Presentation</vt:lpstr>
      <vt:lpstr>How to view your fixtures, knockouts and league tables:</vt:lpstr>
      <vt:lpstr>PowerPoint Presentation</vt:lpstr>
      <vt:lpstr>PowerPoint Presentation</vt:lpstr>
      <vt:lpstr>PowerPoint Presentation</vt:lpstr>
      <vt:lpstr>Captains Responsibilities</vt:lpstr>
      <vt:lpstr>Before your fixture</vt:lpstr>
      <vt:lpstr>PowerPoint Presentation</vt:lpstr>
      <vt:lpstr>PowerPoint Presentation</vt:lpstr>
      <vt:lpstr>PowerPoint Presentation</vt:lpstr>
      <vt:lpstr>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SU Website</dc:title>
  <dc:creator>Jasmeet Chana</dc:creator>
  <cp:lastModifiedBy>Charlotte Long</cp:lastModifiedBy>
  <cp:revision>660</cp:revision>
  <dcterms:created xsi:type="dcterms:W3CDTF">2018-01-23T16:06:51Z</dcterms:created>
  <dcterms:modified xsi:type="dcterms:W3CDTF">2023-09-12T10:51:45Z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0x0101004B7B5F19188AF64F9555809682CD9A7D</vt:lpwstr>
  </property>
  <property fmtid="{D5CDD505-2E9C-101B-9397-08002B2CF9AE}" pid="3" name="MediaServiceImageTags">
    <vt:lpwstr/>
  </property>
</Properties>
</file>