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notesMasterIdLst>
    <p:notesMasterId r:id="rId29"/>
  </p:notesMasterIdLst>
  <p:sldIdLst>
    <p:sldId id="256" r:id="rId5"/>
    <p:sldId id="257" r:id="rId6"/>
    <p:sldId id="323" r:id="rId7"/>
    <p:sldId id="296" r:id="rId8"/>
    <p:sldId id="315" r:id="rId9"/>
    <p:sldId id="303" r:id="rId10"/>
    <p:sldId id="294" r:id="rId11"/>
    <p:sldId id="291" r:id="rId12"/>
    <p:sldId id="326" r:id="rId13"/>
    <p:sldId id="313" r:id="rId14"/>
    <p:sldId id="318" r:id="rId15"/>
    <p:sldId id="327" r:id="rId16"/>
    <p:sldId id="317" r:id="rId17"/>
    <p:sldId id="322" r:id="rId18"/>
    <p:sldId id="319" r:id="rId19"/>
    <p:sldId id="328" r:id="rId20"/>
    <p:sldId id="321" r:id="rId21"/>
    <p:sldId id="316" r:id="rId22"/>
    <p:sldId id="266" r:id="rId23"/>
    <p:sldId id="307" r:id="rId24"/>
    <p:sldId id="330" r:id="rId25"/>
    <p:sldId id="331" r:id="rId26"/>
    <p:sldId id="332" r:id="rId27"/>
    <p:sldId id="32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88F5D2-D2C1-4290-BC5F-6DB5901B071A}" v="1" dt="2023-09-05T15:41:56.525"/>
    <p1510:client id="{E436C846-7A10-4CDD-B948-8FFABD2E9EBF}" v="36" dt="2023-09-05T15:40:58.568"/>
    <p1510:client id="{F5AE0C57-5906-4F6F-8405-08F56C352B9F}" v="897" dt="2023-09-05T12:34:31.2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e Christensen" userId="S::cecilie.christensen@su.arts.ac.uk::6a89ab13-7575-4ba6-80fa-cf0861e9169e" providerId="AD" clId="Web-{CE88F5D2-D2C1-4290-BC5F-6DB5901B071A}"/>
    <pc:docChg chg="delSld">
      <pc:chgData name="Cecilie Christensen" userId="S::cecilie.christensen@su.arts.ac.uk::6a89ab13-7575-4ba6-80fa-cf0861e9169e" providerId="AD" clId="Web-{CE88F5D2-D2C1-4290-BC5F-6DB5901B071A}" dt="2023-09-05T15:41:56.525" v="0"/>
      <pc:docMkLst>
        <pc:docMk/>
      </pc:docMkLst>
      <pc:sldChg chg="del">
        <pc:chgData name="Cecilie Christensen" userId="S::cecilie.christensen@su.arts.ac.uk::6a89ab13-7575-4ba6-80fa-cf0861e9169e" providerId="AD" clId="Web-{CE88F5D2-D2C1-4290-BC5F-6DB5901B071A}" dt="2023-09-05T15:41:56.525" v="0"/>
        <pc:sldMkLst>
          <pc:docMk/>
          <pc:sldMk cId="3563078636" sldId="333"/>
        </pc:sldMkLst>
      </pc:sldChg>
    </pc:docChg>
  </pc:docChgLst>
  <pc:docChgLst>
    <pc:chgData name="Cecilie Christensen" userId="S::cecilie.christensen@su.arts.ac.uk::6a89ab13-7575-4ba6-80fa-cf0861e9169e" providerId="AD" clId="Web-{E436C846-7A10-4CDD-B948-8FFABD2E9EBF}"/>
    <pc:docChg chg="addSld modSld">
      <pc:chgData name="Cecilie Christensen" userId="S::cecilie.christensen@su.arts.ac.uk::6a89ab13-7575-4ba6-80fa-cf0861e9169e" providerId="AD" clId="Web-{E436C846-7A10-4CDD-B948-8FFABD2E9EBF}" dt="2023-09-05T15:40:58.568" v="33" actId="20577"/>
      <pc:docMkLst>
        <pc:docMk/>
      </pc:docMkLst>
      <pc:sldChg chg="modSp new">
        <pc:chgData name="Cecilie Christensen" userId="S::cecilie.christensen@su.arts.ac.uk::6a89ab13-7575-4ba6-80fa-cf0861e9169e" providerId="AD" clId="Web-{E436C846-7A10-4CDD-B948-8FFABD2E9EBF}" dt="2023-09-05T15:40:58.568" v="33" actId="20577"/>
        <pc:sldMkLst>
          <pc:docMk/>
          <pc:sldMk cId="3563078636" sldId="333"/>
        </pc:sldMkLst>
        <pc:spChg chg="mod">
          <ac:chgData name="Cecilie Christensen" userId="S::cecilie.christensen@su.arts.ac.uk::6a89ab13-7575-4ba6-80fa-cf0861e9169e" providerId="AD" clId="Web-{E436C846-7A10-4CDD-B948-8FFABD2E9EBF}" dt="2023-09-05T15:40:58.568" v="33" actId="20577"/>
          <ac:spMkLst>
            <pc:docMk/>
            <pc:sldMk cId="3563078636" sldId="333"/>
            <ac:spMk id="2" creationId="{3FA3455E-1C0A-D4DA-AFEF-EF6D4F1C7B8D}"/>
          </ac:spMkLst>
        </pc:spChg>
        <pc:spChg chg="mod">
          <ac:chgData name="Cecilie Christensen" userId="S::cecilie.christensen@su.arts.ac.uk::6a89ab13-7575-4ba6-80fa-cf0861e9169e" providerId="AD" clId="Web-{E436C846-7A10-4CDD-B948-8FFABD2E9EBF}" dt="2023-09-05T15:40:56.083" v="32" actId="20577"/>
          <ac:spMkLst>
            <pc:docMk/>
            <pc:sldMk cId="3563078636" sldId="333"/>
            <ac:spMk id="3" creationId="{3A2EFA84-F0B6-CE38-5976-79E865E4928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FAEB5-81CF-411D-B217-78E343D8AF7D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B9654-B76D-47DA-8539-CCED7CDFB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906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B9654-B76D-47DA-8539-CCED7CDFBA5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685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follow the same structure as UAL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B9654-B76D-47DA-8539-CCED7CDFBA5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366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you change banks then please notify us on the form!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B9654-B76D-47DA-8539-CCED7CDFBA5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48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B9654-B76D-47DA-8539-CCED7CDFBA5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956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B9654-B76D-47DA-8539-CCED7CDFBA5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659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B78BA-7FE9-4AF8-BDBE-C7F7FBB36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21F888-7E00-4CBA-AFE6-578FDC88D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179E5-E174-4377-8C76-E2BAD05FC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B372-0EC2-4EF6-8695-663D48F4D9FB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45F8D-C770-46A7-88DA-23B4020F7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BF470-6BF1-4C99-91C2-C5BFABE6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978C-9A24-43EE-8964-D47843837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093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F0F70-931E-4890-B459-E4D09F1C9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2C524-A4A1-4C32-812B-B7256AF7D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B0CA3-8D04-4480-BEBE-67206CBF0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B372-0EC2-4EF6-8695-663D48F4D9FB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A9632-E964-4331-86F4-4FA60AFA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D1AF7-8208-45C0-8693-F7C035E73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978C-9A24-43EE-8964-D47843837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20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C2A4F9-E457-4CD9-AD39-AAE52AFE3F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E6425-639F-4F73-AE90-BA352E9CC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6C462-32BA-42DC-8A6A-1523CDA70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B372-0EC2-4EF6-8695-663D48F4D9FB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4E800-390B-43B4-9FF2-4001360A9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C911-8779-4DA1-BE21-931F5D632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978C-9A24-43EE-8964-D47843837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52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90FE0-3062-44E3-A459-33E93505E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944E5-E344-437B-BFF2-F5B24B5FD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2C154-7988-4509-91B5-EB1F2484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B372-0EC2-4EF6-8695-663D48F4D9FB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15B35-564B-47C6-A06F-21F8D390A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8542C-F893-4C0E-A754-E19FC3BC1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978C-9A24-43EE-8964-D47843837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91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B64BC-E336-426C-A8F7-1B6852F64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5609D-F864-4F97-AAB4-798127E01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056A8-9163-429E-9482-D9D5575ED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B372-0EC2-4EF6-8695-663D48F4D9FB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B403B-38E8-4BA3-8E0B-CF8AB336D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08F33-5518-4A5F-8AEF-05D8B6C02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978C-9A24-43EE-8964-D47843837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29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A52DA-50E6-4EEA-A1DA-64FDA310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BA8EE-C8E1-4CC8-8757-CDDFACCBF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233F2-6DF8-4459-B35F-A1AF098E4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AD91E-5726-48BD-9428-DFF36CC3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B372-0EC2-4EF6-8695-663D48F4D9FB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E156E-FF50-4CA2-8AD5-95E0B29D8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BC084-B6AB-4505-9586-7D6676787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978C-9A24-43EE-8964-D47843837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2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A8299-F241-4DA0-8123-79FAFE99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65EB2-479F-4BFF-91E0-A243FD572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2C452-F1D9-4720-8135-D6170A90A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8C1294-5809-4ACD-90AF-79665BDFA9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2519-1792-40FC-A485-A1AC887843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03C777-4015-4008-A62F-1E559B826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B372-0EC2-4EF6-8695-663D48F4D9FB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05CE1D-C6A7-4043-AF18-01812A8B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6ABF47-8BC4-44A2-B728-D2C4AFA8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978C-9A24-43EE-8964-D47843837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117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73E92-364F-42A3-B18D-71511CCBE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BF31F8-7221-4447-976D-E5EE2B916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B372-0EC2-4EF6-8695-663D48F4D9FB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D0A6C4-5A4C-439E-9AAA-F719EC0D6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E7BECB-4DFF-4B2E-968D-D225BECFF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978C-9A24-43EE-8964-D47843837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9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B2C31-2266-41E6-B40F-0DAA89894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B372-0EC2-4EF6-8695-663D48F4D9FB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2D17E0-83FD-453A-B3A8-DF2D51417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C3337-8050-49B4-8D56-49A0B1FB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978C-9A24-43EE-8964-D47843837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19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984F6-860B-44C4-958C-9D289D5FF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0A891-F629-45B6-B3D7-28032EC07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2B19E5-8752-4554-8BF8-9BB21F6C8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F32FA-EFE4-47A2-98EF-E98B1650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B372-0EC2-4EF6-8695-663D48F4D9FB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F0147-CFEB-482F-87D5-508B7ADDF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1F581-2063-4D2D-860F-E730C38B0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978C-9A24-43EE-8964-D47843837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09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1B6A8-6754-448A-AB6B-E4DF70CB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FA70B7-2E73-4819-98CC-D456C03D06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1E674-7988-48E1-BABB-249CF83BD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F07CD-15A8-4D65-8E7C-897622D1C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B372-0EC2-4EF6-8695-663D48F4D9FB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C4C7C-CEEF-4028-8DFB-C1882EEF4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8DA8A-AE4B-4DF9-B83F-9E982988C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978C-9A24-43EE-8964-D47843837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03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1EBAE2-1416-4289-9F31-42BB0C633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DD359-6E0B-4F97-93AD-CABE87099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B351B-C429-48DF-87F0-2B0A1DB3CA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B372-0EC2-4EF6-8695-663D48F4D9FB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6B518-8B80-4526-893B-BEED38651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1E47B-2613-42EC-A794-0C589CE2C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9978C-9A24-43EE-8964-D47843837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23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view.officeapps.live.com/op/view.aspx?src=https%3A%2F%2Fwww.arts-su.com%2Fpageassets%2Fcommunities%2Fresources%2Ffinance%2FCore-Grant-Application.xlsx&amp;wdOrigin=BROWSELINK" TargetMode="External"/><Relationship Id="rId4" Type="http://schemas.openxmlformats.org/officeDocument/2006/relationships/hyperlink" Target="https://view.officeapps.live.com/op/view.aspx?src=https%3A%2F%2Fwww.arts-su.com%2Fpageassets%2Fcommunities%2Fresources%2Ffinance%2F1-Society-Grant-Application-Form-Final.docx&amp;wdOrigin=BROWSELINK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531622-49D2-468B-AC48-3DB0BD4B2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3577456"/>
            <a:ext cx="10909640" cy="1687814"/>
          </a:xfrm>
        </p:spPr>
        <p:txBody>
          <a:bodyPr anchor="b">
            <a:normAutofit/>
          </a:bodyPr>
          <a:lstStyle/>
          <a:p>
            <a:r>
              <a:rPr lang="en-US" sz="5500" dirty="0">
                <a:latin typeface="Rubik Medium" panose="02000604000000020004" pitchFamily="2" charset="-79"/>
                <a:cs typeface="Rubik Medium"/>
              </a:rPr>
              <a:t>Finance Training</a:t>
            </a:r>
            <a:br>
              <a:rPr lang="en-US" sz="5500" dirty="0">
                <a:latin typeface="Rubik Medium" panose="02000604000000020004" pitchFamily="2" charset="-79"/>
                <a:cs typeface="Rubik Medium"/>
              </a:rPr>
            </a:br>
            <a:r>
              <a:rPr lang="en-US" sz="4000" dirty="0">
                <a:latin typeface="Rubik Medium" panose="02000604000000020004" pitchFamily="2" charset="-79"/>
                <a:cs typeface="Rubik Medium"/>
              </a:rPr>
              <a:t>Sports Clubs and Societies </a:t>
            </a:r>
            <a:endParaRPr lang="en-GB" sz="4000" dirty="0">
              <a:latin typeface="Rubik Medium" panose="02000604000000020004" pitchFamily="2" charset="-79"/>
              <a:cs typeface="Rubik Medium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653BA-C63F-43D7-B0D2-CC5FFB776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5660607"/>
            <a:ext cx="10909643" cy="552659"/>
          </a:xfrm>
        </p:spPr>
        <p:txBody>
          <a:bodyPr anchor="t">
            <a:normAutofit/>
          </a:bodyPr>
          <a:lstStyle/>
          <a:p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</a:rPr>
              <a:t>September</a:t>
            </a:r>
          </a:p>
          <a:p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</a:rPr>
              <a:t>FY 2023 - 2024</a:t>
            </a:r>
            <a:endParaRPr lang="en-GB"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4" descr="Home">
            <a:extLst>
              <a:ext uri="{FF2B5EF4-FFF2-40B4-BE49-F238E27FC236}">
                <a16:creationId xmlns:a16="http://schemas.microsoft.com/office/drawing/2014/main" id="{6A030955-1E9E-4821-9ABF-291EDFC90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7943" y="794870"/>
            <a:ext cx="2651518" cy="253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2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A6755F-D7DF-88BA-42BF-83944E71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Rubik Medium" panose="02000604000000020004" pitchFamily="2" charset="-79"/>
                <a:cs typeface="Rubik Medium"/>
              </a:rPr>
              <a:t>Invoice Requirements</a:t>
            </a:r>
            <a:endParaRPr lang="en-US" sz="5400" dirty="0">
              <a:solidFill>
                <a:srgbClr val="FFFFFF"/>
              </a:solidFill>
              <a:latin typeface="Rubik Medium" panose="02000604000000020004" pitchFamily="2" charset="-79"/>
              <a:cs typeface="Rubik Medium" panose="02000604000000020004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AA93B-D759-4DA3-116D-66EFDCAD3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6630722" cy="35901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200" b="1" dirty="0">
                <a:ea typeface="+mn-lt"/>
                <a:cs typeface="+mn-lt"/>
              </a:rPr>
              <a:t>Follow the Supplier Invoice Policy 22-23</a:t>
            </a: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sz="2200" dirty="0">
                <a:latin typeface="Roboto"/>
                <a:ea typeface="Roboto"/>
              </a:rPr>
              <a:t>Correct Name and Address – this must include</a:t>
            </a:r>
            <a:r>
              <a:rPr lang="en-US" sz="2200" b="1" dirty="0">
                <a:latin typeface="Roboto"/>
                <a:ea typeface="Roboto"/>
              </a:rPr>
              <a:t> </a:t>
            </a:r>
            <a:r>
              <a:rPr lang="en-US" sz="2200" dirty="0">
                <a:latin typeface="Roboto"/>
                <a:ea typeface="Roboto"/>
              </a:rPr>
              <a:t>the Students’ Union</a:t>
            </a:r>
            <a:endParaRPr lang="en-US" dirty="0">
              <a:cs typeface="Calibri" panose="020F0502020204030204"/>
            </a:endParaRPr>
          </a:p>
          <a:p>
            <a:pPr marL="457200" indent="-457200">
              <a:buAutoNum type="arabicPeriod"/>
            </a:pPr>
            <a:r>
              <a:rPr lang="en-US" sz="2200" dirty="0">
                <a:latin typeface="Roboto"/>
                <a:ea typeface="Roboto"/>
                <a:cs typeface="Roboto"/>
              </a:rPr>
              <a:t>Invoice No.</a:t>
            </a:r>
            <a:endParaRPr lang="en-US" sz="2200" dirty="0"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  <a:p>
            <a:pPr marL="457200" indent="-457200">
              <a:buAutoNum type="arabicPeriod"/>
            </a:pPr>
            <a:r>
              <a:rPr lang="en-US" sz="2200" dirty="0">
                <a:latin typeface="Roboto"/>
                <a:ea typeface="Roboto"/>
                <a:cs typeface="Roboto"/>
              </a:rPr>
              <a:t>Suppliers Name and Address</a:t>
            </a:r>
            <a:endParaRPr lang="en-US" sz="2200" dirty="0"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  <a:p>
            <a:pPr marL="457200" indent="-457200">
              <a:buAutoNum type="arabicPeriod"/>
            </a:pPr>
            <a:r>
              <a:rPr lang="en-US" sz="2200" dirty="0">
                <a:latin typeface="Roboto"/>
                <a:ea typeface="Roboto"/>
                <a:cs typeface="Roboto" panose="02000000000000000000" pitchFamily="2" charset="0"/>
              </a:rPr>
              <a:t>Suppliers </a:t>
            </a:r>
            <a:r>
              <a:rPr lang="en-US" sz="2200">
                <a:latin typeface="Roboto"/>
                <a:ea typeface="Roboto"/>
                <a:cs typeface="Roboto" panose="02000000000000000000" pitchFamily="2" charset="0"/>
              </a:rPr>
              <a:t>Bank Details</a:t>
            </a:r>
            <a:endParaRPr lang="en-US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AutoNum type="arabicPeriod"/>
            </a:pPr>
            <a:r>
              <a:rPr lang="en-GB" sz="2200" dirty="0">
                <a:latin typeface="Roboto"/>
                <a:ea typeface="Roboto"/>
                <a:cs typeface="Roboto"/>
              </a:rPr>
              <a:t>Company Registration Number or </a:t>
            </a:r>
            <a:r>
              <a:rPr lang="en-GB" sz="2200" dirty="0">
                <a:latin typeface="Roboto"/>
                <a:ea typeface="+mn-lt"/>
                <a:cs typeface="+mn-lt"/>
              </a:rPr>
              <a:t>Self-employed tax statement</a:t>
            </a:r>
          </a:p>
          <a:p>
            <a:endParaRPr lang="en-GB" sz="2200" b="1" dirty="0">
              <a:latin typeface="Roboto"/>
              <a:ea typeface="Robot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B46D2C-662F-3D58-3C9E-8043E4BEC51C}"/>
              </a:ext>
            </a:extLst>
          </p:cNvPr>
          <p:cNvSpPr txBox="1"/>
          <p:nvPr/>
        </p:nvSpPr>
        <p:spPr>
          <a:xfrm>
            <a:off x="8688878" y="2430059"/>
            <a:ext cx="27690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Roboto" panose="02000000000000000000" pitchFamily="2" charset="0"/>
                <a:ea typeface="Roboto" panose="02000000000000000000" pitchFamily="2" charset="0"/>
              </a:rPr>
              <a:t>The University of The Arts Students’ Union</a:t>
            </a: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272 High Holborn</a:t>
            </a: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London</a:t>
            </a: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WC1V 7EY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C836D5C-55BD-7F26-1C02-67494C829B7B}"/>
              </a:ext>
            </a:extLst>
          </p:cNvPr>
          <p:cNvSpPr/>
          <p:nvPr/>
        </p:nvSpPr>
        <p:spPr>
          <a:xfrm>
            <a:off x="6559296" y="2941754"/>
            <a:ext cx="1718080" cy="489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0DD1A4-4A6C-E0FF-D81C-CFB49DDC6C4D}"/>
              </a:ext>
            </a:extLst>
          </p:cNvPr>
          <p:cNvSpPr txBox="1"/>
          <p:nvPr/>
        </p:nvSpPr>
        <p:spPr>
          <a:xfrm>
            <a:off x="8277376" y="4461328"/>
            <a:ext cx="3985985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Roboto"/>
                <a:ea typeface="Roboto"/>
              </a:rPr>
              <a:t>I am registered as self-employed either in the UK with HM Revenue &amp; Customs (HMRC), or in the country where I reside, and as such am responsible for paying my own tax and national insurance contributions.</a:t>
            </a:r>
            <a:endParaRPr lang="en-US" dirty="0">
              <a:latin typeface="Roboto"/>
              <a:ea typeface="Roboto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8059F23-880B-719A-8FAB-A60639E7B195}"/>
              </a:ext>
            </a:extLst>
          </p:cNvPr>
          <p:cNvSpPr/>
          <p:nvPr/>
        </p:nvSpPr>
        <p:spPr>
          <a:xfrm>
            <a:off x="6559296" y="5000967"/>
            <a:ext cx="1718080" cy="480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0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 animBg="1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84C28E-F857-B311-492E-DE3BFBB60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5322172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969B5E-846D-A8F7-687E-2AFEFDFE7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442" y="0"/>
            <a:ext cx="5322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88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A6755F-D7DF-88BA-42BF-83944E71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Rubik Medium" panose="02000604000000020004" pitchFamily="2" charset="-79"/>
                <a:cs typeface="Rubik Medium"/>
              </a:rPr>
              <a:t>New Supplier Form</a:t>
            </a:r>
            <a:endParaRPr lang="en-US" dirty="0">
              <a:solidFill>
                <a:srgbClr val="FFFFFF"/>
              </a:solidFill>
              <a:latin typeface="Rubik Medium" panose="02000604000000020004" pitchFamily="2" charset="-79"/>
              <a:cs typeface="Rubik Medium" panose="02000604000000020004" pitchFamily="2" charset="-79"/>
            </a:endParaRP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AA93B-D759-4DA3-116D-66EFDCAD3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latin typeface="Roboto"/>
                <a:ea typeface="Roboto"/>
              </a:rPr>
              <a:t>Link can be found on the Committee Resources Page</a:t>
            </a:r>
          </a:p>
          <a:p>
            <a:pPr marL="514350" indent="-514350">
              <a:buAutoNum type="arabicPeriod"/>
            </a:pPr>
            <a:r>
              <a:rPr lang="en-US" dirty="0">
                <a:latin typeface="Roboto"/>
                <a:ea typeface="Roboto"/>
                <a:cs typeface="Roboto" panose="02000000000000000000" pitchFamily="2" charset="0"/>
              </a:rPr>
              <a:t>Please send the Supplier Invoice Policy and NSF to Supplier at when you first agree to work with them.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78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3A6D32-6A9D-CFA2-03B3-851C2B007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770" y="455896"/>
            <a:ext cx="5786460" cy="59462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41BB22-FD1D-96D8-4004-433B8141CA1A}"/>
              </a:ext>
            </a:extLst>
          </p:cNvPr>
          <p:cNvSpPr txBox="1"/>
          <p:nvPr/>
        </p:nvSpPr>
        <p:spPr>
          <a:xfrm>
            <a:off x="9360395" y="5014173"/>
            <a:ext cx="2510183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latin typeface="Roboto"/>
                <a:ea typeface="Roboto"/>
              </a:rPr>
              <a:t>Suppliers may already have their own invoice templates, but if not, feel free to share our Invoice Template.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90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A6755F-D7DF-88BA-42BF-83944E71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Rubik Medium" panose="02000604000000020004" pitchFamily="2" charset="-79"/>
                <a:cs typeface="Rubik Medium"/>
              </a:rPr>
              <a:t>Submitting an Invoice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AA93B-D759-4DA3-116D-66EFDCAD3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1039435" cy="35901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 sz="2200" dirty="0">
                <a:latin typeface="Roboto"/>
                <a:ea typeface="Roboto"/>
              </a:rPr>
              <a:t>You receive an Invoice</a:t>
            </a:r>
            <a:endParaRPr lang="en-US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AutoNum type="arabicPeriod"/>
            </a:pPr>
            <a:r>
              <a:rPr lang="en-US" sz="2200" dirty="0">
                <a:latin typeface="Roboto"/>
                <a:ea typeface="Roboto"/>
              </a:rPr>
              <a:t>Check the Invoice meets the </a:t>
            </a:r>
            <a:r>
              <a:rPr lang="en-US" sz="2200" b="1" dirty="0">
                <a:latin typeface="Roboto"/>
                <a:ea typeface="Roboto"/>
              </a:rPr>
              <a:t>Supplier Invoice Policy</a:t>
            </a:r>
            <a:r>
              <a:rPr lang="en-US" sz="2200" dirty="0">
                <a:latin typeface="Roboto"/>
                <a:ea typeface="Roboto"/>
              </a:rPr>
              <a:t> </a:t>
            </a:r>
            <a:endParaRPr lang="en-US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AutoNum type="arabicPeriod"/>
            </a:pPr>
            <a:r>
              <a:rPr lang="en-US" sz="2200" dirty="0">
                <a:latin typeface="Roboto"/>
                <a:ea typeface="Roboto"/>
                <a:cs typeface="Roboto"/>
              </a:rPr>
              <a:t>Send it back to the supplier for amendments if</a:t>
            </a:r>
            <a:r>
              <a:rPr lang="en-US" sz="2200" dirty="0">
                <a:latin typeface="Roboto"/>
                <a:ea typeface="Roboto"/>
              </a:rPr>
              <a:t> you have a query or it doesn’t meet the policy standard</a:t>
            </a:r>
            <a:endParaRPr lang="en-US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AutoNum type="arabicPeriod"/>
            </a:pPr>
            <a:r>
              <a:rPr lang="en-GB" sz="2200" dirty="0">
                <a:latin typeface="Roboto"/>
                <a:ea typeface="Roboto"/>
                <a:cs typeface="Roboto"/>
              </a:rPr>
              <a:t>Review the amended Invoice</a:t>
            </a:r>
            <a:endParaRPr lang="en-GB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AutoNum type="arabicPeriod"/>
            </a:pPr>
            <a:r>
              <a:rPr lang="en-GB" sz="2200" dirty="0">
                <a:latin typeface="Roboto"/>
                <a:ea typeface="Roboto"/>
              </a:rPr>
              <a:t>Send it to your Coordinator (Niv - Societies, </a:t>
            </a:r>
            <a:r>
              <a:rPr lang="en-GB" sz="2200" dirty="0" err="1">
                <a:latin typeface="Roboto"/>
                <a:ea typeface="Roboto"/>
              </a:rPr>
              <a:t>Cecie</a:t>
            </a:r>
            <a:r>
              <a:rPr lang="en-GB" sz="2200" dirty="0">
                <a:latin typeface="Roboto"/>
                <a:ea typeface="Roboto"/>
              </a:rPr>
              <a:t> – Sports Clubs) and state whether you want the money to come out of your private or grant account</a:t>
            </a:r>
            <a:endParaRPr lang="en-GB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AutoNum type="arabicPeriod"/>
            </a:pPr>
            <a:r>
              <a:rPr lang="en-GB" sz="2200" dirty="0">
                <a:latin typeface="Roboto"/>
                <a:ea typeface="Roboto"/>
              </a:rPr>
              <a:t>Your Coordinator will review the Invoice and send it to Finance if the Invoice meets the Supplier Invoice Policy</a:t>
            </a:r>
            <a:endParaRPr lang="en-GB" sz="2200" dirty="0"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4661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A6755F-D7DF-88BA-42BF-83944E71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Rubik Medium" panose="02000604000000020004" pitchFamily="2" charset="-79"/>
                <a:cs typeface="Rubik Medium" panose="02000604000000020004" pitchFamily="2" charset="-79"/>
              </a:rPr>
              <a:t>Private and Grant Account</a:t>
            </a:r>
            <a:endParaRPr lang="en-US" dirty="0">
              <a:latin typeface="Rubik Medium" panose="02000604000000020004" pitchFamily="2" charset="-79"/>
              <a:cs typeface="Rubik Medium" panose="02000604000000020004" pitchFamily="2" charset="-79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71C422-5805-EF26-5DBE-DB8EE2AD21BD}"/>
              </a:ext>
            </a:extLst>
          </p:cNvPr>
          <p:cNvSpPr/>
          <p:nvPr/>
        </p:nvSpPr>
        <p:spPr>
          <a:xfrm>
            <a:off x="6881584" y="2681513"/>
            <a:ext cx="3020785" cy="2984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CBC1836-A6EB-B44B-0007-CFF827DD3A4F}"/>
              </a:ext>
            </a:extLst>
          </p:cNvPr>
          <p:cNvSpPr/>
          <p:nvPr/>
        </p:nvSpPr>
        <p:spPr>
          <a:xfrm>
            <a:off x="2345869" y="2672440"/>
            <a:ext cx="3020785" cy="2984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31FBEB81-9DD0-B69F-38D2-1E6F8A415E84}"/>
              </a:ext>
            </a:extLst>
          </p:cNvPr>
          <p:cNvSpPr txBox="1"/>
          <p:nvPr/>
        </p:nvSpPr>
        <p:spPr>
          <a:xfrm>
            <a:off x="7275285" y="3433533"/>
            <a:ext cx="2231570" cy="175432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GRANT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  <a:p>
            <a:pPr algn="ctr"/>
            <a:r>
              <a:rPr lang="en-US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Restricted money</a:t>
            </a:r>
          </a:p>
          <a:p>
            <a:pPr algn="ctr"/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pPr algn="ctr"/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B41C294F-DDFD-4E9C-D19D-6463BE1EC65C}"/>
              </a:ext>
            </a:extLst>
          </p:cNvPr>
          <p:cNvSpPr txBox="1"/>
          <p:nvPr/>
        </p:nvSpPr>
        <p:spPr>
          <a:xfrm>
            <a:off x="2739570" y="3433532"/>
            <a:ext cx="2231570" cy="203132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PRIVATE</a:t>
            </a:r>
          </a:p>
          <a:p>
            <a:pPr algn="ctr"/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  <a:p>
            <a:pPr algn="ctr"/>
            <a:r>
              <a:rPr lang="en-US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Non-restricted money</a:t>
            </a:r>
          </a:p>
          <a:p>
            <a:pPr algn="ctr"/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pPr algn="ctr"/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110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A6755F-D7DF-88BA-42BF-83944E71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Rubik Medium" panose="02000604000000020004" pitchFamily="2" charset="-79"/>
                <a:ea typeface="+mj-lt"/>
                <a:cs typeface="Rubik Medium" panose="02000604000000020004" pitchFamily="2" charset="-79"/>
              </a:rPr>
              <a:t>Budgeting</a:t>
            </a:r>
            <a:br>
              <a:rPr lang="en-US" sz="5400" dirty="0">
                <a:solidFill>
                  <a:schemeClr val="bg1"/>
                </a:solidFill>
                <a:latin typeface="Rubik Medium" panose="02000604000000020004" pitchFamily="2" charset="-79"/>
                <a:ea typeface="+mj-lt"/>
                <a:cs typeface="Rubik Medium" panose="02000604000000020004" pitchFamily="2" charset="-79"/>
              </a:rPr>
            </a:br>
            <a:r>
              <a:rPr lang="en-US" sz="2700" dirty="0">
                <a:solidFill>
                  <a:schemeClr val="bg1"/>
                </a:solidFill>
                <a:latin typeface="Rubik Medium" panose="02000604000000020004" pitchFamily="2" charset="-79"/>
                <a:ea typeface="+mj-lt"/>
                <a:cs typeface="Rubik Medium" panose="02000604000000020004" pitchFamily="2" charset="-79"/>
              </a:rPr>
              <a:t>You are responsible for keeping track of your Income and Expenses! </a:t>
            </a:r>
            <a:endParaRPr lang="en-US" dirty="0">
              <a:solidFill>
                <a:schemeClr val="bg1"/>
              </a:solidFill>
              <a:latin typeface="Rubik Medium" panose="02000604000000020004" pitchFamily="2" charset="-79"/>
              <a:cs typeface="Rubik Medium" panose="02000604000000020004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3A1843-7A0B-3A1B-7198-70D108BC8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375" y="2494835"/>
            <a:ext cx="7604202" cy="421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5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A6755F-D7DF-88BA-42BF-83944E71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Rubik Medium" panose="02000604000000020004" pitchFamily="2" charset="-79"/>
                <a:ea typeface="+mj-lt"/>
                <a:cs typeface="Rubik Medium" panose="02000604000000020004" pitchFamily="2" charset="-79"/>
              </a:rPr>
              <a:t>Reports</a:t>
            </a:r>
            <a:endParaRPr lang="en-US" dirty="0">
              <a:solidFill>
                <a:schemeClr val="bg1"/>
              </a:solidFill>
              <a:latin typeface="Rubik Medium" panose="02000604000000020004" pitchFamily="2" charset="-79"/>
              <a:cs typeface="Rubik Medium" panose="02000604000000020004" pitchFamily="2" charset="-79"/>
            </a:endParaRPr>
          </a:p>
        </p:txBody>
      </p:sp>
      <p:pic>
        <p:nvPicPr>
          <p:cNvPr id="8" name="Picture 8" descr="Table&#10;&#10;Description automatically generated">
            <a:extLst>
              <a:ext uri="{FF2B5EF4-FFF2-40B4-BE49-F238E27FC236}">
                <a16:creationId xmlns:a16="http://schemas.microsoft.com/office/drawing/2014/main" id="{70777237-6B9F-3B50-00C5-358DED656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445" y="2429755"/>
            <a:ext cx="9536061" cy="434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1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5734DC-D53D-9B89-5D3C-6F4C8E2BC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3" y="1396686"/>
            <a:ext cx="3428635" cy="4064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Rubik Medium" panose="02000604000000020004" pitchFamily="2" charset="-79"/>
                <a:ea typeface="Roboto" panose="02000000000000000000" pitchFamily="2" charset="0"/>
                <a:cs typeface="Rubik Medium" panose="02000604000000020004" pitchFamily="2" charset="-79"/>
              </a:rPr>
              <a:t>Important Information</a:t>
            </a:r>
            <a:endParaRPr lang="en-GB" dirty="0">
              <a:solidFill>
                <a:srgbClr val="FFFFFF"/>
              </a:solidFill>
              <a:latin typeface="Rubik Medium" panose="02000604000000020004" pitchFamily="2" charset="-79"/>
              <a:ea typeface="Roboto" panose="02000000000000000000" pitchFamily="2" charset="0"/>
              <a:cs typeface="Rubik Medium" panose="02000604000000020004" pitchFamily="2" charset="-79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48FB9-06DD-A4F7-05D4-43DB6C844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latin typeface="Roboto"/>
                <a:ea typeface="Roboto"/>
              </a:rPr>
              <a:t>All invoices and PRFs will be processed and paid within </a:t>
            </a:r>
            <a:r>
              <a:rPr lang="en-US" sz="2200" b="1" dirty="0">
                <a:latin typeface="Roboto"/>
                <a:ea typeface="Roboto"/>
              </a:rPr>
              <a:t>30 days </a:t>
            </a:r>
            <a:r>
              <a:rPr lang="en-US" sz="2200" dirty="0">
                <a:latin typeface="Roboto"/>
                <a:ea typeface="Roboto"/>
              </a:rPr>
              <a:t>of the SU receiving the </a:t>
            </a:r>
            <a:r>
              <a:rPr lang="en-US" sz="2200" b="1" dirty="0">
                <a:latin typeface="Roboto"/>
                <a:ea typeface="Roboto"/>
              </a:rPr>
              <a:t>completed</a:t>
            </a:r>
            <a:r>
              <a:rPr lang="en-US" sz="2200" dirty="0">
                <a:latin typeface="Roboto"/>
                <a:ea typeface="Roboto"/>
              </a:rPr>
              <a:t> documentation </a:t>
            </a:r>
          </a:p>
          <a:p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</a:rPr>
              <a:t>Any invoice that does not meet our Supplier Invoice Policy cannot be paid until updated/correct invoice is received</a:t>
            </a:r>
          </a:p>
          <a:p>
            <a:r>
              <a:rPr lang="en-US" sz="2200" dirty="0">
                <a:latin typeface="Roboto"/>
                <a:ea typeface="Roboto"/>
              </a:rPr>
              <a:t>PRF receipts/invoices older than 3 months will </a:t>
            </a:r>
            <a:r>
              <a:rPr lang="en-US" sz="2200" b="1" dirty="0">
                <a:latin typeface="Roboto"/>
                <a:ea typeface="Roboto"/>
              </a:rPr>
              <a:t>NOT </a:t>
            </a:r>
            <a:r>
              <a:rPr lang="en-US" sz="2200" dirty="0">
                <a:latin typeface="Roboto"/>
                <a:ea typeface="Roboto"/>
              </a:rPr>
              <a:t>be accepted </a:t>
            </a:r>
            <a:endParaRPr lang="en-US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</a:rPr>
              <a:t>Any receipt without all the correct information will not be accepted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27675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B34D5-BEA5-43EF-8DD6-C27761D6A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>
                <a:latin typeface="Rubik Medium" panose="02000604000000020004" pitchFamily="2" charset="-79"/>
                <a:ea typeface="Roboto"/>
                <a:cs typeface="Rubik Medium" panose="02000604000000020004" pitchFamily="2" charset="-79"/>
              </a:rPr>
              <a:t>Where to find the financial documents</a:t>
            </a:r>
            <a:endParaRPr lang="en-GB" sz="4500" dirty="0">
              <a:latin typeface="Rubik Medium" panose="02000604000000020004" pitchFamily="2" charset="-79"/>
              <a:ea typeface="Roboto" panose="02000000000000000000" pitchFamily="2" charset="0"/>
              <a:cs typeface="Rubik Medium" panose="02000604000000020004" pitchFamily="2" charset="-79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04A55-1851-4C57-A51D-5D5F57BC9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9730" y="2625466"/>
            <a:ext cx="8955610" cy="35773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Roboto"/>
                <a:ea typeface="Roboto"/>
              </a:rPr>
              <a:t>You can find the following forms on the </a:t>
            </a:r>
            <a:r>
              <a:rPr lang="en-US" sz="2200" b="1" dirty="0">
                <a:latin typeface="Roboto"/>
                <a:ea typeface="Roboto"/>
              </a:rPr>
              <a:t>Committee Resources Page:</a:t>
            </a:r>
          </a:p>
          <a:p>
            <a:r>
              <a:rPr lang="en-US" sz="2200" dirty="0">
                <a:latin typeface="Roboto"/>
                <a:ea typeface="Roboto"/>
              </a:rPr>
              <a:t>Supplier Invoice Policy 22-23</a:t>
            </a:r>
            <a:endParaRPr lang="en-US" dirty="0"/>
          </a:p>
          <a:p>
            <a:r>
              <a:rPr lang="en-US" sz="2200" dirty="0">
                <a:latin typeface="Roboto"/>
                <a:ea typeface="Roboto"/>
              </a:rPr>
              <a:t>New Supplier Form</a:t>
            </a:r>
            <a:endParaRPr lang="en-US" dirty="0">
              <a:latin typeface="Roboto"/>
              <a:ea typeface="Roboto"/>
            </a:endParaRPr>
          </a:p>
          <a:p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</a:rPr>
              <a:t>Payment Request Form 22-23 (PRF)</a:t>
            </a:r>
          </a:p>
          <a:p>
            <a:r>
              <a:rPr lang="en-US" sz="2200" dirty="0">
                <a:latin typeface="Roboto"/>
                <a:ea typeface="Roboto"/>
              </a:rPr>
              <a:t>Invoice Template</a:t>
            </a:r>
          </a:p>
        </p:txBody>
      </p:sp>
    </p:spTree>
    <p:extLst>
      <p:ext uri="{BB962C8B-B14F-4D97-AF65-F5344CB8AC3E}">
        <p14:creationId xmlns:p14="http://schemas.microsoft.com/office/powerpoint/2010/main" val="402101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0B2F54-D786-422C-99CB-EB27DD459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Rubik Medium" panose="02000604000000020004" pitchFamily="2" charset="-79"/>
                <a:cs typeface="Rubik Medium" panose="02000604000000020004" pitchFamily="2" charset="-79"/>
              </a:rPr>
              <a:t>Aims</a:t>
            </a:r>
            <a:endParaRPr lang="en-GB" b="1" dirty="0">
              <a:solidFill>
                <a:srgbClr val="FFFFFF"/>
              </a:solidFill>
              <a:latin typeface="Rubik Medium" panose="02000604000000020004" pitchFamily="2" charset="-79"/>
              <a:cs typeface="Rubik Medium" panose="02000604000000020004" pitchFamily="2" charset="-79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3B6BA-A228-45DB-9CC7-88FED8E3A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Roboto"/>
                <a:ea typeface="Roboto"/>
                <a:cs typeface="Roboto"/>
              </a:rPr>
              <a:t>Arts SU financial procedures</a:t>
            </a:r>
          </a:p>
          <a:p>
            <a:r>
              <a:rPr lang="en-US" dirty="0">
                <a:latin typeface="Roboto"/>
                <a:ea typeface="Roboto"/>
                <a:cs typeface="Roboto"/>
              </a:rPr>
              <a:t>Financial Year</a:t>
            </a:r>
          </a:p>
          <a:p>
            <a:r>
              <a:rPr lang="en-US" dirty="0">
                <a:latin typeface="Roboto"/>
                <a:ea typeface="Roboto"/>
                <a:cs typeface="Roboto"/>
              </a:rPr>
              <a:t>Time-frames for submissions</a:t>
            </a:r>
          </a:p>
          <a:p>
            <a:r>
              <a:rPr lang="en-US" dirty="0">
                <a:latin typeface="Roboto"/>
                <a:ea typeface="Roboto"/>
                <a:cs typeface="Roboto"/>
              </a:rPr>
              <a:t>Payment Request Forms and how to submit a PRF</a:t>
            </a:r>
          </a:p>
          <a:p>
            <a:r>
              <a:rPr lang="en-US" dirty="0">
                <a:latin typeface="Roboto"/>
                <a:ea typeface="Roboto"/>
                <a:cs typeface="Roboto"/>
              </a:rPr>
              <a:t>Supplier Invoice Policy</a:t>
            </a:r>
          </a:p>
          <a:p>
            <a:r>
              <a:rPr lang="en-US" dirty="0">
                <a:latin typeface="Roboto"/>
                <a:ea typeface="Roboto"/>
              </a:rPr>
              <a:t>How to submit an Invoice</a:t>
            </a:r>
          </a:p>
          <a:p>
            <a:r>
              <a:rPr lang="en-US" dirty="0">
                <a:latin typeface="Roboto"/>
                <a:ea typeface="Roboto"/>
                <a:cs typeface="Roboto"/>
              </a:rPr>
              <a:t>Reports and Budgeting</a:t>
            </a:r>
          </a:p>
        </p:txBody>
      </p:sp>
    </p:spTree>
    <p:extLst>
      <p:ext uri="{BB962C8B-B14F-4D97-AF65-F5344CB8AC3E}">
        <p14:creationId xmlns:p14="http://schemas.microsoft.com/office/powerpoint/2010/main" val="57703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4BED0-9B20-EF32-264F-16AFE8E10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3" y="591344"/>
            <a:ext cx="3324727" cy="55856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Rubik Medium" panose="02000604000000020004" pitchFamily="2" charset="-79"/>
                <a:cs typeface="Rubik Medium"/>
              </a:rPr>
              <a:t>Summary </a:t>
            </a:r>
            <a:endParaRPr lang="en-GB" dirty="0">
              <a:solidFill>
                <a:srgbClr val="FFFFFF"/>
              </a:solidFill>
              <a:latin typeface="Rubik Medium" panose="02000604000000020004" pitchFamily="2" charset="-79"/>
              <a:cs typeface="Rubik Medium" panose="02000604000000020004" pitchFamily="2" charset="-79"/>
            </a:endParaRPr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3718-F336-8E3D-386A-96B5A0959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Roboto"/>
                <a:ea typeface="Roboto"/>
              </a:rPr>
              <a:t>Download the new PRF for 22-23 from the Committee Resources Page</a:t>
            </a:r>
          </a:p>
          <a:p>
            <a:r>
              <a:rPr lang="en-US" dirty="0">
                <a:latin typeface="Roboto"/>
                <a:ea typeface="Roboto"/>
              </a:rPr>
              <a:t>Receipts and Invoices must be clear and understandable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Always follow the Supplier Invoice Policy!</a:t>
            </a:r>
          </a:p>
          <a:p>
            <a:r>
              <a:rPr lang="en-US" dirty="0">
                <a:latin typeface="Roboto"/>
                <a:ea typeface="Roboto"/>
              </a:rPr>
              <a:t>Send all Invoices/PRFs within the month they are dated</a:t>
            </a:r>
          </a:p>
          <a:p>
            <a:r>
              <a:rPr lang="en-US" dirty="0">
                <a:latin typeface="Roboto"/>
                <a:ea typeface="Roboto"/>
              </a:rPr>
              <a:t>Keep and check your budget tracker regularly</a:t>
            </a: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97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582E4-088E-66BE-8B8E-CBB39105E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Grant Applications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A6A858-FBB9-C918-E19A-625F3A09E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9721" y="2405108"/>
            <a:ext cx="2609984" cy="264808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A1026D-23CA-0B43-3783-89E09382267A}"/>
              </a:ext>
            </a:extLst>
          </p:cNvPr>
          <p:cNvSpPr txBox="1"/>
          <p:nvPr/>
        </p:nvSpPr>
        <p:spPr>
          <a:xfrm>
            <a:off x="2134246" y="1862534"/>
            <a:ext cx="182750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00" b="1" dirty="0"/>
              <a:t>Societies</a:t>
            </a:r>
            <a:endParaRPr lang="en-GB" sz="3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D0A735-D5BC-316E-F330-FFF192D80922}"/>
              </a:ext>
            </a:extLst>
          </p:cNvPr>
          <p:cNvSpPr txBox="1"/>
          <p:nvPr/>
        </p:nvSpPr>
        <p:spPr>
          <a:xfrm>
            <a:off x="2564883" y="5302906"/>
            <a:ext cx="5736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LINK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AE88A1-8188-CF18-92A4-B797B8B00129}"/>
              </a:ext>
            </a:extLst>
          </p:cNvPr>
          <p:cNvSpPr txBox="1"/>
          <p:nvPr/>
        </p:nvSpPr>
        <p:spPr>
          <a:xfrm>
            <a:off x="8475824" y="1851110"/>
            <a:ext cx="12954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00" b="1" dirty="0"/>
              <a:t>Sports</a:t>
            </a:r>
            <a:endParaRPr lang="en-GB" sz="3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1CFA6F-63D7-FB71-81D5-932E19CEA545}"/>
              </a:ext>
            </a:extLst>
          </p:cNvPr>
          <p:cNvSpPr txBox="1"/>
          <p:nvPr/>
        </p:nvSpPr>
        <p:spPr>
          <a:xfrm>
            <a:off x="8780624" y="5302906"/>
            <a:ext cx="5736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LINK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8D27E0-95FA-5A25-3FD6-42B59C3241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6089" y="2405108"/>
            <a:ext cx="2616334" cy="264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60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95E75-537D-23D9-D6DD-286B701C5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Grant Application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2A572-9BDA-D72B-A27E-2920B7B62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2829"/>
            <a:ext cx="10515600" cy="368413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Please submit your grant applications before: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4000" dirty="0"/>
              <a:t>October 1</a:t>
            </a:r>
            <a:r>
              <a:rPr lang="en-GB" sz="4000" baseline="30000" dirty="0"/>
              <a:t>st</a:t>
            </a:r>
            <a:r>
              <a:rPr lang="en-GB" sz="4000" dirty="0"/>
              <a:t> 2023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17240EB-7B7C-540F-2E15-D845E5B9FE9A}"/>
              </a:ext>
            </a:extLst>
          </p:cNvPr>
          <p:cNvSpPr txBox="1">
            <a:spLocks/>
          </p:cNvSpPr>
          <p:nvPr/>
        </p:nvSpPr>
        <p:spPr>
          <a:xfrm>
            <a:off x="838200" y="11949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Sports</a:t>
            </a:r>
          </a:p>
        </p:txBody>
      </p:sp>
    </p:spTree>
    <p:extLst>
      <p:ext uri="{BB962C8B-B14F-4D97-AF65-F5344CB8AC3E}">
        <p14:creationId xmlns:p14="http://schemas.microsoft.com/office/powerpoint/2010/main" val="3462360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95E75-537D-23D9-D6DD-286B701C5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Grant Application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2A572-9BDA-D72B-A27E-2920B7B62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2829"/>
            <a:ext cx="10515600" cy="3684134"/>
          </a:xfrm>
        </p:spPr>
        <p:txBody>
          <a:bodyPr/>
          <a:lstStyle/>
          <a:p>
            <a:r>
              <a:rPr lang="en-GB" dirty="0"/>
              <a:t>October 18th 2023</a:t>
            </a:r>
          </a:p>
          <a:p>
            <a:r>
              <a:rPr lang="en-GB" dirty="0"/>
              <a:t>November 15</a:t>
            </a:r>
            <a:r>
              <a:rPr lang="en-GB" baseline="30000" dirty="0"/>
              <a:t>th</a:t>
            </a:r>
            <a:r>
              <a:rPr lang="en-GB" dirty="0"/>
              <a:t> 2023</a:t>
            </a:r>
          </a:p>
          <a:p>
            <a:r>
              <a:rPr lang="en-GB" dirty="0"/>
              <a:t>December 6</a:t>
            </a:r>
            <a:r>
              <a:rPr lang="en-GB" baseline="30000" dirty="0"/>
              <a:t>th</a:t>
            </a:r>
            <a:r>
              <a:rPr lang="en-GB" dirty="0"/>
              <a:t>  2023</a:t>
            </a:r>
          </a:p>
          <a:p>
            <a:r>
              <a:rPr lang="en-GB" dirty="0"/>
              <a:t>February 21</a:t>
            </a:r>
            <a:r>
              <a:rPr lang="en-GB" baseline="30000" dirty="0"/>
              <a:t>st</a:t>
            </a:r>
            <a:r>
              <a:rPr lang="en-GB" dirty="0"/>
              <a:t> 2024</a:t>
            </a:r>
          </a:p>
          <a:p>
            <a:r>
              <a:rPr lang="en-GB" dirty="0"/>
              <a:t>March 13</a:t>
            </a:r>
            <a:r>
              <a:rPr lang="en-GB" baseline="30000" dirty="0"/>
              <a:t>th</a:t>
            </a:r>
            <a:r>
              <a:rPr lang="en-GB" dirty="0"/>
              <a:t> 2024</a:t>
            </a:r>
          </a:p>
          <a:p>
            <a:r>
              <a:rPr lang="en-GB" dirty="0"/>
              <a:t>April 17</a:t>
            </a:r>
            <a:r>
              <a:rPr lang="en-GB" baseline="30000" dirty="0"/>
              <a:t>th</a:t>
            </a:r>
            <a:r>
              <a:rPr lang="en-GB" dirty="0"/>
              <a:t> 2024</a:t>
            </a:r>
          </a:p>
          <a:p>
            <a:r>
              <a:rPr lang="en-GB" dirty="0"/>
              <a:t>May 22</a:t>
            </a:r>
            <a:r>
              <a:rPr lang="en-GB" baseline="30000" dirty="0"/>
              <a:t>nd</a:t>
            </a:r>
            <a:r>
              <a:rPr lang="en-GB" dirty="0"/>
              <a:t> 2024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17240EB-7B7C-540F-2E15-D845E5B9FE9A}"/>
              </a:ext>
            </a:extLst>
          </p:cNvPr>
          <p:cNvSpPr txBox="1">
            <a:spLocks/>
          </p:cNvSpPr>
          <p:nvPr/>
        </p:nvSpPr>
        <p:spPr>
          <a:xfrm>
            <a:off x="838200" y="11949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Societies</a:t>
            </a:r>
          </a:p>
        </p:txBody>
      </p:sp>
    </p:spTree>
    <p:extLst>
      <p:ext uri="{BB962C8B-B14F-4D97-AF65-F5344CB8AC3E}">
        <p14:creationId xmlns:p14="http://schemas.microsoft.com/office/powerpoint/2010/main" val="3622238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66312-FB4A-3FEF-D664-72EDDF64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637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Rubik Medium" panose="02000604000000020004" pitchFamily="2" charset="-79"/>
                <a:cs typeface="Rubik Medium" panose="02000604000000020004" pitchFamily="2" charset="-79"/>
              </a:rPr>
              <a:t>Thank you!</a:t>
            </a:r>
            <a:endParaRPr lang="en-GB" dirty="0">
              <a:latin typeface="Rubik Medium" panose="02000604000000020004" pitchFamily="2" charset="-79"/>
              <a:cs typeface="Rubik Medium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9111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BD7424-98BA-4067-BE1C-4F874393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Rubik Medium" panose="02000604000000020004" pitchFamily="2" charset="-79"/>
                <a:cs typeface="Rubik Medium" panose="02000604000000020004" pitchFamily="2" charset="-79"/>
              </a:rPr>
              <a:t>Period/Year</a:t>
            </a:r>
            <a:endParaRPr lang="en-GB" sz="5400" b="1" dirty="0">
              <a:latin typeface="Rubik Medium" panose="02000604000000020004" pitchFamily="2" charset="-79"/>
              <a:cs typeface="Rubik Medium" panose="02000604000000020004" pitchFamily="2" charset="-79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6A9D8AFD-364E-4D06-92CC-0D49D361C5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673619"/>
              </p:ext>
            </p:extLst>
          </p:nvPr>
        </p:nvGraphicFramePr>
        <p:xfrm>
          <a:off x="2924430" y="2228087"/>
          <a:ext cx="6343140" cy="3948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65598">
                  <a:extLst>
                    <a:ext uri="{9D8B030D-6E8A-4147-A177-3AD203B41FA5}">
                      <a16:colId xmlns:a16="http://schemas.microsoft.com/office/drawing/2014/main" val="20042232"/>
                    </a:ext>
                  </a:extLst>
                </a:gridCol>
                <a:gridCol w="3377542">
                  <a:extLst>
                    <a:ext uri="{9D8B030D-6E8A-4147-A177-3AD203B41FA5}">
                      <a16:colId xmlns:a16="http://schemas.microsoft.com/office/drawing/2014/main" val="3253711488"/>
                    </a:ext>
                  </a:extLst>
                </a:gridCol>
              </a:tblGrid>
              <a:tr h="30376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Month / Year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Accounting System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extLst>
                  <a:ext uri="{0D108BD9-81ED-4DB2-BD59-A6C34878D82A}">
                    <a16:rowId xmlns:a16="http://schemas.microsoft.com/office/drawing/2014/main" val="3598772326"/>
                  </a:ext>
                </a:extLst>
              </a:tr>
              <a:tr h="30376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Aug 2023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01/2023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extLst>
                  <a:ext uri="{0D108BD9-81ED-4DB2-BD59-A6C34878D82A}">
                    <a16:rowId xmlns:a16="http://schemas.microsoft.com/office/drawing/2014/main" val="2006035343"/>
                  </a:ext>
                </a:extLst>
              </a:tr>
              <a:tr h="30376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Sep 2023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02/2023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extLst>
                  <a:ext uri="{0D108BD9-81ED-4DB2-BD59-A6C34878D82A}">
                    <a16:rowId xmlns:a16="http://schemas.microsoft.com/office/drawing/2014/main" val="2039679436"/>
                  </a:ext>
                </a:extLst>
              </a:tr>
              <a:tr h="30376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Oct 2023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03/2023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extLst>
                  <a:ext uri="{0D108BD9-81ED-4DB2-BD59-A6C34878D82A}">
                    <a16:rowId xmlns:a16="http://schemas.microsoft.com/office/drawing/2014/main" val="3163813190"/>
                  </a:ext>
                </a:extLst>
              </a:tr>
              <a:tr h="30376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Nov 2023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04/2023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extLst>
                  <a:ext uri="{0D108BD9-81ED-4DB2-BD59-A6C34878D82A}">
                    <a16:rowId xmlns:a16="http://schemas.microsoft.com/office/drawing/2014/main" val="1739726266"/>
                  </a:ext>
                </a:extLst>
              </a:tr>
              <a:tr h="30376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Dec 2023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05/2023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extLst>
                  <a:ext uri="{0D108BD9-81ED-4DB2-BD59-A6C34878D82A}">
                    <a16:rowId xmlns:a16="http://schemas.microsoft.com/office/drawing/2014/main" val="2557879059"/>
                  </a:ext>
                </a:extLst>
              </a:tr>
              <a:tr h="30376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Jan 2024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06/2023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extLst>
                  <a:ext uri="{0D108BD9-81ED-4DB2-BD59-A6C34878D82A}">
                    <a16:rowId xmlns:a16="http://schemas.microsoft.com/office/drawing/2014/main" val="4137902852"/>
                  </a:ext>
                </a:extLst>
              </a:tr>
              <a:tr h="30376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Feb 2024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07/2023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extLst>
                  <a:ext uri="{0D108BD9-81ED-4DB2-BD59-A6C34878D82A}">
                    <a16:rowId xmlns:a16="http://schemas.microsoft.com/office/drawing/2014/main" val="937484507"/>
                  </a:ext>
                </a:extLst>
              </a:tr>
              <a:tr h="30376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Mar 2024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08/2023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extLst>
                  <a:ext uri="{0D108BD9-81ED-4DB2-BD59-A6C34878D82A}">
                    <a16:rowId xmlns:a16="http://schemas.microsoft.com/office/drawing/2014/main" val="705533599"/>
                  </a:ext>
                </a:extLst>
              </a:tr>
              <a:tr h="30376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Apr 2024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09/2023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extLst>
                  <a:ext uri="{0D108BD9-81ED-4DB2-BD59-A6C34878D82A}">
                    <a16:rowId xmlns:a16="http://schemas.microsoft.com/office/drawing/2014/main" val="1108584678"/>
                  </a:ext>
                </a:extLst>
              </a:tr>
              <a:tr h="30376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May 2024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10/2023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extLst>
                  <a:ext uri="{0D108BD9-81ED-4DB2-BD59-A6C34878D82A}">
                    <a16:rowId xmlns:a16="http://schemas.microsoft.com/office/drawing/2014/main" val="448852565"/>
                  </a:ext>
                </a:extLst>
              </a:tr>
              <a:tr h="30376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Jun 2024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11/2023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extLst>
                  <a:ext uri="{0D108BD9-81ED-4DB2-BD59-A6C34878D82A}">
                    <a16:rowId xmlns:a16="http://schemas.microsoft.com/office/drawing/2014/main" val="1826283109"/>
                  </a:ext>
                </a:extLst>
              </a:tr>
              <a:tr h="30376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Jul 2024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12/2023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extLst>
                  <a:ext uri="{0D108BD9-81ED-4DB2-BD59-A6C34878D82A}">
                    <a16:rowId xmlns:a16="http://schemas.microsoft.com/office/drawing/2014/main" val="3228858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01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7DA59B-206E-BFA0-4F16-59CC2B449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91" y="1198418"/>
            <a:ext cx="3786843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Rubik Medium" panose="02000604000000020004" pitchFamily="2" charset="-79"/>
                <a:cs typeface="Rubik Medium" panose="02000604000000020004" pitchFamily="2" charset="-79"/>
              </a:rPr>
              <a:t>Why do we work by Period/Year?</a:t>
            </a:r>
            <a:endParaRPr lang="en-GB" dirty="0">
              <a:solidFill>
                <a:srgbClr val="FFFFFF"/>
              </a:solidFill>
              <a:latin typeface="Rubik Medium" panose="02000604000000020004" pitchFamily="2" charset="-79"/>
              <a:cs typeface="Rubik Medium" panose="02000604000000020004" pitchFamily="2" charset="-79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988B8-DCCB-930E-034C-9F0B42BBB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484" y="681037"/>
            <a:ext cx="6906491" cy="5857875"/>
          </a:xfrm>
        </p:spPr>
        <p:txBody>
          <a:bodyPr anchor="ctr"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GB" dirty="0">
                <a:latin typeface="Roboto"/>
                <a:ea typeface="Roboto"/>
              </a:rPr>
              <a:t>To reflect an accurate financial position of your club or society</a:t>
            </a:r>
            <a:endParaRPr lang="en-US"/>
          </a:p>
          <a:p>
            <a:pPr marL="514350" indent="-514350">
              <a:buAutoNum type="arabicPeriod"/>
            </a:pPr>
            <a:r>
              <a:rPr lang="en-GB" dirty="0">
                <a:latin typeface="Roboto"/>
                <a:ea typeface="Roboto"/>
              </a:rPr>
              <a:t>To ensure everything works by date “tax point”</a:t>
            </a:r>
            <a:endParaRPr lang="en-GB" dirty="0">
              <a:latin typeface="Roboto"/>
              <a:ea typeface="Roboto"/>
              <a:cs typeface="Roboto"/>
            </a:endParaRPr>
          </a:p>
          <a:p>
            <a:pPr marL="514350" indent="-514350">
              <a:buAutoNum type="arabicPeriod"/>
            </a:pPr>
            <a:r>
              <a:rPr lang="en-GB" dirty="0">
                <a:latin typeface="Roboto"/>
                <a:ea typeface="Roboto"/>
              </a:rPr>
              <a:t>Invoice/PRF must go in based on its date</a:t>
            </a:r>
            <a:endParaRPr lang="en-GB" dirty="0">
              <a:latin typeface="Roboto"/>
              <a:ea typeface="Roboto"/>
              <a:cs typeface="Roboto"/>
            </a:endParaRPr>
          </a:p>
          <a:p>
            <a:pPr marL="514350" indent="-514350">
              <a:buAutoNum type="arabicPeriod"/>
            </a:pPr>
            <a:r>
              <a:rPr lang="en-GB" dirty="0">
                <a:latin typeface="Roboto"/>
                <a:ea typeface="Roboto"/>
              </a:rPr>
              <a:t>Months get closed off! 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14350" indent="-514350">
              <a:buAutoNum type="arabicPeriod"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Once closed we do not post to that period</a:t>
            </a:r>
            <a:endParaRPr lang="en-GB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14350" indent="-514350">
              <a:buAutoNum type="arabicPeriod"/>
            </a:pPr>
            <a:r>
              <a:rPr lang="en-GB" dirty="0">
                <a:latin typeface="Roboto"/>
                <a:ea typeface="Roboto"/>
              </a:rPr>
              <a:t>If an Invoice is missed from a previous month it will appear in the next month</a:t>
            </a:r>
            <a:endParaRPr lang="en-GB" dirty="0">
              <a:latin typeface="Roboto"/>
              <a:ea typeface="Roboto"/>
              <a:cs typeface="Roboto"/>
            </a:endParaRPr>
          </a:p>
          <a:p>
            <a:pPr marL="514350" indent="-514350">
              <a:buAutoNum type="arabicPeriod"/>
            </a:pPr>
            <a:r>
              <a:rPr lang="en-GB" dirty="0">
                <a:latin typeface="Roboto"/>
                <a:ea typeface="Roboto"/>
              </a:rPr>
              <a:t>This will not completely reflect the accurate position of your account</a:t>
            </a:r>
            <a:endParaRPr lang="en-GB" dirty="0">
              <a:latin typeface="Roboto"/>
              <a:ea typeface="Roboto"/>
              <a:cs typeface="Roboto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Roboto"/>
                <a:ea typeface="Roboto"/>
              </a:rPr>
              <a:t>Please send all incoming Invoices/PRFs by end of the month (one week grace period) 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74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503E5-BF6D-AFBE-59AC-CD5A983E1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66" y="1153572"/>
            <a:ext cx="3898900" cy="4461163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solidFill>
                  <a:srgbClr val="FFFFFF"/>
                </a:solidFill>
                <a:latin typeface="Rubik Medium" panose="02000604000000020004" pitchFamily="2" charset="-79"/>
                <a:cs typeface="Rubik Medium"/>
              </a:rPr>
              <a:t>VAT </a:t>
            </a:r>
            <a:endParaRPr lang="en-GB" sz="9600">
              <a:solidFill>
                <a:srgbClr val="FFFFFF"/>
              </a:solidFill>
              <a:latin typeface="Rubik Medium" panose="02000604000000020004" pitchFamily="2" charset="-79"/>
              <a:cs typeface="Rubik Medium" panose="02000604000000020004" pitchFamily="2" charset="-79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F0FF5-1710-E137-9D7C-0145D8AA1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452" y="1093390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Roboto"/>
                <a:ea typeface="Roboto"/>
              </a:rPr>
              <a:t>VAT does not apply when it comes to clubs and societies (out of scope)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latin typeface="Roboto"/>
                <a:ea typeface="Roboto"/>
              </a:rPr>
              <a:t>The SU acts as a “bank” for each club or society </a:t>
            </a:r>
            <a:r>
              <a:rPr lang="en-US" dirty="0">
                <a:latin typeface="Roboto"/>
                <a:ea typeface="Roboto"/>
                <a:cs typeface="Roboto"/>
              </a:rPr>
              <a:t>meaning that any income is not the SU’s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dirty="0">
                <a:latin typeface="Roboto"/>
                <a:ea typeface="Roboto"/>
              </a:rPr>
              <a:t>We cannot reclaim any VAT on invoices from a club or society 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34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D332C4E-EFFC-823F-052D-2E6A0A9F0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123" y="1247586"/>
            <a:ext cx="3400355" cy="43628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BA39F8-BBA1-6601-DAD4-D80DAB31E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478" y="1359997"/>
            <a:ext cx="3036207" cy="41380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81654A-D0BB-4108-7BE7-948F8707DE59}"/>
              </a:ext>
            </a:extLst>
          </p:cNvPr>
          <p:cNvSpPr txBox="1"/>
          <p:nvPr/>
        </p:nvSpPr>
        <p:spPr>
          <a:xfrm>
            <a:off x="6183883" y="755539"/>
            <a:ext cx="263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Receipt 1 – Sainsbury’s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50B461-37FE-74F4-484F-6597CA199769}"/>
              </a:ext>
            </a:extLst>
          </p:cNvPr>
          <p:cNvSpPr txBox="1"/>
          <p:nvPr/>
        </p:nvSpPr>
        <p:spPr>
          <a:xfrm>
            <a:off x="9385808" y="755539"/>
            <a:ext cx="263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Receipt 2 – Waitrose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7F238E-CD23-5D36-DA5D-A068D6567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58" y="268422"/>
            <a:ext cx="4894093" cy="632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23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F5288-E8E7-654B-52A0-EAB12E052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Rubik Medium" panose="02000604000000020004" pitchFamily="2" charset="-79"/>
                <a:cs typeface="Rubik Medium"/>
              </a:rPr>
              <a:t>How to submit a Payment Request Form</a:t>
            </a:r>
            <a:endParaRPr lang="en-GB" sz="5400">
              <a:solidFill>
                <a:srgbClr val="FFFFFF"/>
              </a:solidFill>
              <a:latin typeface="Rubik Medium" panose="02000604000000020004" pitchFamily="2" charset="-79"/>
              <a:cs typeface="Rubik Medium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41462-C993-4AED-DA9A-F975B3ED8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087860"/>
            <a:ext cx="4428673" cy="258686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endParaRPr lang="en-US" sz="2000" b="1" dirty="0">
              <a:latin typeface="Roboto"/>
              <a:ea typeface="Roboto"/>
              <a:cs typeface="Roboto"/>
            </a:endParaRPr>
          </a:p>
          <a:p>
            <a:pPr marL="0" indent="0">
              <a:buNone/>
            </a:pPr>
            <a:r>
              <a:rPr lang="en-US" sz="1800" b="1" dirty="0">
                <a:latin typeface="Roboto"/>
                <a:ea typeface="Roboto"/>
                <a:cs typeface="Roboto"/>
              </a:rPr>
              <a:t>Step 1</a:t>
            </a:r>
            <a:endParaRPr lang="en-US" sz="1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800" dirty="0">
                <a:latin typeface="Roboto"/>
                <a:ea typeface="Roboto"/>
              </a:rPr>
              <a:t> Complete the Payment Request Form (PRF) </a:t>
            </a:r>
            <a:endPara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r>
              <a:rPr lang="en-US" sz="1800" dirty="0">
                <a:latin typeface="Roboto"/>
                <a:ea typeface="Roboto"/>
              </a:rPr>
              <a:t>Clear description (what and why)</a:t>
            </a:r>
          </a:p>
          <a:p>
            <a:pPr lvl="1"/>
            <a:r>
              <a:rPr lang="en-US" sz="1800" dirty="0">
                <a:latin typeface="Roboto"/>
                <a:ea typeface="Roboto"/>
                <a:cs typeface="Roboto"/>
              </a:rPr>
              <a:t>Each receipt on its own line – </a:t>
            </a:r>
            <a:r>
              <a:rPr lang="en-US" sz="1800" b="1" dirty="0">
                <a:latin typeface="Roboto"/>
                <a:ea typeface="Roboto"/>
                <a:cs typeface="Roboto"/>
              </a:rPr>
              <a:t>Do NOT join receipts together.</a:t>
            </a:r>
            <a:endParaRPr lang="en-US" sz="1800" dirty="0">
              <a:latin typeface="Roboto"/>
              <a:ea typeface="Roboto"/>
              <a:cs typeface="Roboto"/>
            </a:endParaRPr>
          </a:p>
          <a:p>
            <a:pPr lvl="1"/>
            <a:r>
              <a:rPr lang="en-US" sz="1800" dirty="0">
                <a:latin typeface="Roboto"/>
                <a:ea typeface="Roboto"/>
              </a:rPr>
              <a:t>Bank details – try to use the same details</a:t>
            </a:r>
          </a:p>
          <a:p>
            <a:pPr lvl="1"/>
            <a:r>
              <a:rPr lang="en-US" sz="1800" dirty="0">
                <a:latin typeface="Roboto"/>
                <a:ea typeface="Roboto"/>
                <a:cs typeface="Roboto"/>
              </a:rPr>
              <a:t>Don’t forget to sign the form</a:t>
            </a:r>
          </a:p>
          <a:p>
            <a:endParaRPr lang="en-US" sz="1800" dirty="0">
              <a:latin typeface="Roboto"/>
              <a:ea typeface="Roboto"/>
            </a:endParaRPr>
          </a:p>
          <a:p>
            <a:endParaRPr lang="en-US" sz="2000" b="1" dirty="0">
              <a:latin typeface="Roboto"/>
              <a:ea typeface="Calibri"/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CE91D-2908-AE55-BFE3-A8BE37AE4419}"/>
              </a:ext>
            </a:extLst>
          </p:cNvPr>
          <p:cNvSpPr txBox="1"/>
          <p:nvPr/>
        </p:nvSpPr>
        <p:spPr>
          <a:xfrm>
            <a:off x="7960178" y="2530928"/>
            <a:ext cx="3279321" cy="8572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213B31-EBD2-E3C5-07E2-6E56F21654C8}"/>
              </a:ext>
            </a:extLst>
          </p:cNvPr>
          <p:cNvSpPr txBox="1"/>
          <p:nvPr/>
        </p:nvSpPr>
        <p:spPr>
          <a:xfrm>
            <a:off x="4245883" y="2423100"/>
            <a:ext cx="3973285" cy="28695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latin typeface="Roboto"/>
                <a:ea typeface="+mn-lt"/>
                <a:cs typeface="+mn-lt"/>
              </a:rPr>
              <a:t>Step 2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latin typeface="Roboto"/>
                <a:ea typeface="+mn-lt"/>
                <a:cs typeface="+mn-lt"/>
              </a:rPr>
              <a:t>Email your Treasurer the completed PRF with a copy of your receipt(s)</a:t>
            </a:r>
            <a:endParaRPr lang="en-US" dirty="0">
              <a:latin typeface="Roboto"/>
              <a:ea typeface="Roboto"/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>
                <a:latin typeface="Roboto"/>
                <a:ea typeface="+mn-lt"/>
                <a:cs typeface="+mn-lt"/>
              </a:rPr>
              <a:t>Check picture size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>
                <a:latin typeface="Roboto"/>
                <a:ea typeface="+mn-lt"/>
                <a:cs typeface="+mn-lt"/>
              </a:rPr>
              <a:t>Label your receipts to match your PRF. </a:t>
            </a:r>
            <a:r>
              <a:rPr lang="en-US" b="1" dirty="0">
                <a:latin typeface="Roboto"/>
                <a:ea typeface="+mn-lt"/>
                <a:cs typeface="+mn-lt"/>
              </a:rPr>
              <a:t>It will be reviewed multiple times.</a:t>
            </a:r>
            <a:r>
              <a:rPr lang="en-US" dirty="0">
                <a:latin typeface="Roboto"/>
                <a:ea typeface="+mn-lt"/>
                <a:cs typeface="+mn-lt"/>
              </a:rPr>
              <a:t> Make sure that they are in a clear order to ensure it gets paid quickly</a:t>
            </a:r>
          </a:p>
          <a:p>
            <a:pPr algn="l"/>
            <a:endParaRPr lang="en-US" dirty="0">
              <a:latin typeface="Roboto"/>
              <a:ea typeface="Roboto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F2B2B9-D5F1-0E8E-9448-1CCBCF128AFA}"/>
              </a:ext>
            </a:extLst>
          </p:cNvPr>
          <p:cNvSpPr txBox="1"/>
          <p:nvPr/>
        </p:nvSpPr>
        <p:spPr>
          <a:xfrm>
            <a:off x="8290209" y="2367421"/>
            <a:ext cx="3732891" cy="46145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Roboto"/>
                <a:ea typeface="+mn-lt"/>
                <a:cs typeface="+mn-lt"/>
              </a:rPr>
              <a:t>Step 3 </a:t>
            </a:r>
            <a:endParaRPr lang="en-US" b="1" dirty="0">
              <a:latin typeface="Roboto"/>
              <a:cs typeface="Calibri"/>
            </a:endParaRPr>
          </a:p>
          <a:p>
            <a:r>
              <a:rPr lang="en-US" dirty="0">
                <a:latin typeface="Roboto"/>
                <a:ea typeface="+mn-lt"/>
                <a:cs typeface="+mn-lt"/>
              </a:rPr>
              <a:t>Treasurer will check and sign the PRF and email it to their Coordinator – Niv (Societies) and </a:t>
            </a:r>
            <a:r>
              <a:rPr lang="en-US" dirty="0" err="1">
                <a:latin typeface="Roboto"/>
                <a:ea typeface="+mn-lt"/>
                <a:cs typeface="+mn-lt"/>
              </a:rPr>
              <a:t>Cecie</a:t>
            </a:r>
            <a:r>
              <a:rPr lang="en-US" dirty="0">
                <a:latin typeface="Roboto"/>
                <a:ea typeface="+mn-lt"/>
                <a:cs typeface="+mn-lt"/>
              </a:rPr>
              <a:t> (Sports Clubs)</a:t>
            </a:r>
            <a:endParaRPr lang="en-US" dirty="0">
              <a:latin typeface="Roboto"/>
              <a:ea typeface="Roboto"/>
              <a:cs typeface="Roboto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>
                <a:latin typeface="Roboto"/>
                <a:ea typeface="+mn-lt"/>
                <a:cs typeface="+mn-lt"/>
              </a:rPr>
              <a:t>If the Treasurer is the one who has made the purchase and completed the PRF, please send the PRF and receipt(s) to the President  to sign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Roboto"/>
                <a:ea typeface="+mn-lt"/>
                <a:cs typeface="+mn-lt"/>
              </a:rPr>
              <a:t>President will send the completed PRF back to the Treasurer to send to their Coordinator</a:t>
            </a:r>
            <a:endParaRPr lang="en-US" dirty="0">
              <a:latin typeface="Roboto"/>
              <a:ea typeface="Roboto"/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dirty="0">
              <a:latin typeface="Roboto"/>
              <a:ea typeface="Roboto"/>
              <a:cs typeface="Calibri" panose="020F0502020204030204"/>
            </a:endParaRPr>
          </a:p>
          <a:p>
            <a:endParaRPr lang="en-US" dirty="0">
              <a:latin typeface="Roboto"/>
              <a:ea typeface="Roboto"/>
              <a:cs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A1479C-BD51-49AC-00FE-F2998A5BD3D6}"/>
              </a:ext>
            </a:extLst>
          </p:cNvPr>
          <p:cNvSpPr txBox="1"/>
          <p:nvPr/>
        </p:nvSpPr>
        <p:spPr>
          <a:xfrm>
            <a:off x="3252107" y="1719034"/>
            <a:ext cx="117565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"/>
                <a:ea typeface="+mn-lt"/>
                <a:cs typeface="+mn-lt"/>
              </a:rPr>
              <a:t>Agree the purchase with your treasurer prior to making it!</a:t>
            </a:r>
            <a:endParaRPr lang="en-US" dirty="0">
              <a:solidFill>
                <a:schemeClr val="bg1"/>
              </a:solidFill>
              <a:latin typeface="Roboto"/>
              <a:ea typeface="Roboto"/>
              <a:cs typeface="Calibr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47B2E10-D461-6280-30C6-51B15D7C2775}"/>
              </a:ext>
            </a:extLst>
          </p:cNvPr>
          <p:cNvSpPr/>
          <p:nvPr/>
        </p:nvSpPr>
        <p:spPr>
          <a:xfrm>
            <a:off x="372982" y="4933768"/>
            <a:ext cx="4444999" cy="16056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852F65-1FD0-4931-A87A-7EB6E7FC10E8}"/>
              </a:ext>
            </a:extLst>
          </p:cNvPr>
          <p:cNvSpPr txBox="1"/>
          <p:nvPr/>
        </p:nvSpPr>
        <p:spPr>
          <a:xfrm>
            <a:off x="494538" y="5268502"/>
            <a:ext cx="420460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"/>
                <a:ea typeface="+mn-lt"/>
                <a:cs typeface="+mn-lt"/>
              </a:rPr>
              <a:t>ALL FINANCIAL DOCUMENTS MUST BE SENT FROM THE TREASURER TO THEIR COORDINATOR!</a:t>
            </a:r>
            <a:endParaRPr lang="en-US" dirty="0">
              <a:solidFill>
                <a:schemeClr val="bg1"/>
              </a:solidFill>
              <a:latin typeface="Roboto"/>
              <a:ea typeface="+mn-lt"/>
              <a:cs typeface="+mn-lt"/>
            </a:endParaRPr>
          </a:p>
          <a:p>
            <a:pPr algn="l"/>
            <a:endParaRPr lang="en-US" dirty="0">
              <a:latin typeface="Roboto"/>
              <a:ea typeface="Roboto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031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12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A6755F-D7DF-88BA-42BF-83944E71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Rubik Medium" panose="02000604000000020004" pitchFamily="2" charset="-79"/>
                <a:cs typeface="Rubik Medium"/>
              </a:rPr>
              <a:t>Ensure your PRFs and receipts are...</a:t>
            </a:r>
            <a:endParaRPr lang="en-US" dirty="0">
              <a:solidFill>
                <a:srgbClr val="FFFFFF"/>
              </a:solidFill>
              <a:latin typeface="Rubik Medium" panose="02000604000000020004" pitchFamily="2" charset="-79"/>
              <a:cs typeface="Rubik Medium" panose="02000604000000020004" pitchFamily="2" charset="-79"/>
            </a:endParaRP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AA93B-D759-4DA3-116D-66EFDCAD3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latin typeface="Roboto"/>
                <a:ea typeface="Roboto"/>
              </a:rPr>
              <a:t>Clear and understandable 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Roboto"/>
                <a:ea typeface="Roboto"/>
              </a:rPr>
              <a:t>The PRFs </a:t>
            </a:r>
            <a:r>
              <a:rPr lang="en-US" b="1" dirty="0">
                <a:latin typeface="Roboto"/>
                <a:ea typeface="Roboto"/>
              </a:rPr>
              <a:t>must </a:t>
            </a:r>
            <a:r>
              <a:rPr lang="en-US" dirty="0">
                <a:latin typeface="Roboto"/>
                <a:ea typeface="Roboto"/>
              </a:rPr>
              <a:t>be in Excel format</a:t>
            </a:r>
            <a:endParaRPr lang="en-US" b="1" dirty="0">
              <a:latin typeface="Roboto"/>
              <a:ea typeface="Roboto"/>
              <a:cs typeface="Roboto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Roboto"/>
                <a:ea typeface="Roboto"/>
              </a:rPr>
              <a:t>Receipts are clearly labelled 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14350" indent="-514350">
              <a:buAutoNum type="arabicPeriod"/>
            </a:pPr>
            <a:r>
              <a:rPr lang="en-US" b="1" dirty="0">
                <a:latin typeface="Roboto"/>
                <a:ea typeface="Roboto"/>
              </a:rPr>
              <a:t>Remember </a:t>
            </a:r>
            <a:r>
              <a:rPr lang="en-US" dirty="0">
                <a:latin typeface="Roboto"/>
                <a:ea typeface="Roboto"/>
              </a:rPr>
              <a:t>your bank details</a:t>
            </a:r>
            <a:endParaRPr lang="en-US" dirty="0">
              <a:latin typeface="Roboto"/>
              <a:ea typeface="Roboto"/>
              <a:cs typeface="Roboto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Roboto"/>
                <a:ea typeface="Roboto"/>
              </a:rPr>
              <a:t>Sent in the same month the purchase was made</a:t>
            </a:r>
          </a:p>
        </p:txBody>
      </p:sp>
    </p:spTree>
    <p:extLst>
      <p:ext uri="{BB962C8B-B14F-4D97-AF65-F5344CB8AC3E}">
        <p14:creationId xmlns:p14="http://schemas.microsoft.com/office/powerpoint/2010/main" val="373367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Freeform: Shape 1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Freeform: Shape 2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EFE468-3A9F-9251-D3A7-076EEA7F0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If your PRF is not clear and understandable it will be sent back to you!</a:t>
            </a: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658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F088B6"/>
      </a:dk2>
      <a:lt2>
        <a:srgbClr val="E7E6E6"/>
      </a:lt2>
      <a:accent1>
        <a:srgbClr val="E04975"/>
      </a:accent1>
      <a:accent2>
        <a:srgbClr val="F088B6"/>
      </a:accent2>
      <a:accent3>
        <a:srgbClr val="F18445"/>
      </a:accent3>
      <a:accent4>
        <a:srgbClr val="FED911"/>
      </a:accent4>
      <a:accent5>
        <a:srgbClr val="98C21D"/>
      </a:accent5>
      <a:accent6>
        <a:srgbClr val="1480C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06958E773F9E4D9AA4BAF40301763B" ma:contentTypeVersion="13" ma:contentTypeDescription="Create a new document." ma:contentTypeScope="" ma:versionID="fe780b888b5c65efd35d61fe4c0ef79d">
  <xsd:schema xmlns:xsd="http://www.w3.org/2001/XMLSchema" xmlns:xs="http://www.w3.org/2001/XMLSchema" xmlns:p="http://schemas.microsoft.com/office/2006/metadata/properties" xmlns:ns3="e42cb7ff-d857-4811-b17a-695a928897ee" xmlns:ns4="6ae69bec-47a9-4a7a-b580-bcf3c1559d75" targetNamespace="http://schemas.microsoft.com/office/2006/metadata/properties" ma:root="true" ma:fieldsID="22854fc8a14b029bf81fb9633fb6194f" ns3:_="" ns4:_="">
    <xsd:import namespace="e42cb7ff-d857-4811-b17a-695a928897ee"/>
    <xsd:import namespace="6ae69bec-47a9-4a7a-b580-bcf3c1559d75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DateTake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cb7ff-d857-4811-b17a-695a928897ee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e69bec-47a9-4a7a-b580-bcf3c1559d75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42cb7ff-d857-4811-b17a-695a928897ee" xsi:nil="true"/>
  </documentManagement>
</p:properties>
</file>

<file path=customXml/itemProps1.xml><?xml version="1.0" encoding="utf-8"?>
<ds:datastoreItem xmlns:ds="http://schemas.openxmlformats.org/officeDocument/2006/customXml" ds:itemID="{F7E8698A-C27A-4DA8-9DD8-17925A783B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E78B19-7526-4C0F-9F1D-F4426FB737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2cb7ff-d857-4811-b17a-695a928897ee"/>
    <ds:schemaRef ds:uri="6ae69bec-47a9-4a7a-b580-bcf3c1559d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545CF4-D0FE-4646-A685-F470F1F0E7A2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6ae69bec-47a9-4a7a-b580-bcf3c1559d75"/>
    <ds:schemaRef ds:uri="http://purl.org/dc/dcmitype/"/>
    <ds:schemaRef ds:uri="http://schemas.microsoft.com/office/infopath/2007/PartnerControls"/>
    <ds:schemaRef ds:uri="e42cb7ff-d857-4811-b17a-695a928897e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964</Words>
  <Application>Microsoft Office PowerPoint</Application>
  <PresentationFormat>Widescreen</PresentationFormat>
  <Paragraphs>155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Finance Training Sports Clubs and Societies </vt:lpstr>
      <vt:lpstr>Aims</vt:lpstr>
      <vt:lpstr>Period/Year</vt:lpstr>
      <vt:lpstr>Why do we work by Period/Year?</vt:lpstr>
      <vt:lpstr>VAT </vt:lpstr>
      <vt:lpstr>PowerPoint Presentation</vt:lpstr>
      <vt:lpstr>How to submit a Payment Request Form</vt:lpstr>
      <vt:lpstr>Ensure your PRFs and receipts are...</vt:lpstr>
      <vt:lpstr>If your PRF is not clear and understandable it will be sent back to you!</vt:lpstr>
      <vt:lpstr>Invoice Requirements</vt:lpstr>
      <vt:lpstr>PowerPoint Presentation</vt:lpstr>
      <vt:lpstr>New Supplier Form</vt:lpstr>
      <vt:lpstr>PowerPoint Presentation</vt:lpstr>
      <vt:lpstr>Submitting an Invoice</vt:lpstr>
      <vt:lpstr>Private and Grant Account</vt:lpstr>
      <vt:lpstr>Budgeting You are responsible for keeping track of your Income and Expenses! </vt:lpstr>
      <vt:lpstr>Reports</vt:lpstr>
      <vt:lpstr>Important Information</vt:lpstr>
      <vt:lpstr>Where to find the financial documents</vt:lpstr>
      <vt:lpstr>Summary </vt:lpstr>
      <vt:lpstr>Grant Applications</vt:lpstr>
      <vt:lpstr>Grant Application Dates</vt:lpstr>
      <vt:lpstr>Grant Application Dates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 21/22</dc:title>
  <dc:creator>Natasha Reissner</dc:creator>
  <cp:lastModifiedBy>Cecilie Christensen</cp:lastModifiedBy>
  <cp:revision>573</cp:revision>
  <dcterms:created xsi:type="dcterms:W3CDTF">2021-10-04T15:05:30Z</dcterms:created>
  <dcterms:modified xsi:type="dcterms:W3CDTF">2023-09-05T15:41:56Z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0x0101002E06958E773F9E4D9AA4BAF40301763B</vt:lpwstr>
  </property>
</Properties>
</file>