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56" r:id="rId5"/>
    <p:sldId id="274" r:id="rId6"/>
    <p:sldId id="287" r:id="rId7"/>
    <p:sldId id="303" r:id="rId8"/>
    <p:sldId id="297" r:id="rId9"/>
    <p:sldId id="298" r:id="rId10"/>
    <p:sldId id="296" r:id="rId11"/>
    <p:sldId id="295" r:id="rId12"/>
    <p:sldId id="294" r:id="rId13"/>
    <p:sldId id="299" r:id="rId14"/>
    <p:sldId id="300" r:id="rId15"/>
    <p:sldId id="301" r:id="rId16"/>
    <p:sldId id="293" r:id="rId17"/>
    <p:sldId id="302" r:id="rId18"/>
    <p:sldId id="284" r:id="rId19"/>
    <p:sldId id="288" r:id="rId20"/>
    <p:sldId id="286" r:id="rId21"/>
    <p:sldId id="289" r:id="rId22"/>
    <p:sldId id="292" r:id="rId23"/>
    <p:sldId id="27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1F53E0-83C5-4FF8-0078-74D808BF33B5}" v="93" dt="2020-06-22T13:59:05.265"/>
    <p1510:client id="{22E08194-57A8-A7BF-2363-2B89D5C08244}" v="101" dt="2021-06-18T12:56:01.464"/>
    <p1510:client id="{236FE8FF-17DA-2E64-8DE8-469CFDB5D771}" v="56" dt="2022-04-07T10:20:13.401"/>
    <p1510:client id="{45BE7009-C6D3-14B2-50FF-E88139A6E931}" v="415" dt="2021-12-16T13:01:34.935"/>
    <p1510:client id="{45EB50AD-6FB2-B715-0640-A50790481DBD}" v="93" dt="2020-08-26T09:20:09.647"/>
    <p1510:client id="{6A93C2D0-36F9-7ECC-BDED-E56220F93506}" v="30" dt="2020-09-04T17:25:28.775"/>
    <p1510:client id="{8860F165-39FB-3B22-3418-AFDF8C71E125}" v="1163" dt="2020-09-04T17:20:59.735"/>
    <p1510:client id="{8E37C58D-7571-F4A7-BF3A-71DE1D2997B2}" v="352" dt="2021-06-29T10:56:20.900"/>
    <p1510:client id="{911F2E3A-C808-667E-6055-C820A7150D88}" v="1" dt="2020-10-08T11:00:41.672"/>
    <p1510:client id="{A524D233-84A3-71CC-E605-68CF88C1CEC7}" v="2" dt="2021-02-26T14:58:34.116"/>
    <p1510:client id="{B314466C-9270-60D8-FD53-12107DF673A7}" v="22" dt="2021-03-02T16:26:07.315"/>
    <p1510:client id="{BC7CBCA5-36D3-1161-1952-EC3848EE402E}" v="399" dt="2020-10-06T13:19:20.079"/>
    <p1510:client id="{F0427E7C-4BA7-109E-6670-E14690C7DA39}" v="70" dt="2022-09-14T09:17:04.8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7ECB5-F7E6-45FA-8578-A0896677EA64}" type="datetimeFigureOut">
              <a:rPr lang="en-GB" smtClean="0"/>
              <a:t>22/11/2023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A04520-C65F-4FEA-BEDB-7A42978978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347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5052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9281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Speaker: Aylin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7839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Speaker: Aylin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2125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2283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Speaker: Aylin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27484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3453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Speaker: Aylin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41781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Speaker: Aylin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84473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Speaker: Aylin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080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46178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9096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5090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06139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0809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424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398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Speaker: 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A04520-C65F-4FEA-BEDB-7A429789784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866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7DD01-3AEC-495B-A476-4C4718B673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7C96A6-3CEC-4B8F-86F9-E7EBACB33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9129-1D91-4E3E-BDC0-7F02B2AE8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2805-1C3A-4D92-922B-6032C25C68F1}" type="datetime1">
              <a:rPr lang="en-US" smtClean="0"/>
              <a:t>11/22/2023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2F8910-47BF-4705-A85B-18072B0A1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516AC-FFC7-494E-A459-10051A513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146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A3E77-844A-48DD-BF89-5FF302119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9DF77B-5373-4040-A1A4-918421F53B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FC467-D52D-42DF-9D71-34D42347F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37C3D-17AE-463F-8AA8-05F6E752A879}" type="datetime1">
              <a:rPr lang="en-US" smtClean="0"/>
              <a:t>11/22/2023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6548A-E885-4228-BD57-C571BBF7D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8C5E61-CF59-4439-9F45-C57ED095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482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0B402D-D07F-49FF-8FF1-7D80B551AA1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E43CD1-9B6E-4882-BCFE-2E1A56CFE4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6E9FD-A7B6-41F8-8C2C-F75FA0298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302DC-2EF1-4496-BE10-03C7B537D993}" type="datetime1">
              <a:rPr lang="en-US" smtClean="0"/>
              <a:t>11/22/2023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461C7F-1686-4F89-A5B7-D2CFEC2102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B3DEC-2173-4864-A2CA-AC8EB9EDD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899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D519F-38AF-4FE1-BC99-E17D46A93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E8AD4-3FBA-4E76-B0E5-9189908CB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2E043-FD95-45B1-9048-1876CFDD5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77711-FE95-4EF0-9F94-E60DE8339D0E}" type="datetime1">
              <a:rPr lang="en-US" smtClean="0"/>
              <a:t>11/22/2023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3B52B9-71F1-4F85-BB24-098B839DB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EADD7E-020C-4D67-92A7-AC672D916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925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0A016-62E0-41E7-B875-16709805F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1ECEA6-19FB-4FA2-8687-9EDA78212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120E24-887B-42C8-9C9F-644545D09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577D8A-CD5B-4FC0-94D7-E465C5D74FFC}" type="datetime1">
              <a:rPr lang="en-US" smtClean="0"/>
              <a:t>11/22/2023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5E99C4-DE23-4031-AFCF-F9431B5EF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A0E0F-4A86-46B7-98BE-11AD5A69C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62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60B12-8435-4660-B083-D85FE903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3543D-2440-4A93-A46B-9773B161C6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1E8126-E9DE-49B7-ACC2-97B1F0BE9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EB6F7-D9DA-45E4-AB59-A86F6922F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F13F-E6A2-43B7-95B2-184D462E4286}" type="datetime1">
              <a:rPr lang="en-US" smtClean="0"/>
              <a:t>11/22/2023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595D59-63B4-45E5-A914-1C350337AA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199C3C-3D6D-4F88-A900-0F905C9EE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2493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F68AB-570F-4897-9536-0B0FBCE9C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5041D5-67ED-4FBD-AEB5-4CBC583BE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A10E82-A8B6-42D1-B548-44BCEB6BF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591605-3607-4601-8F4B-A503A2E403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9E3130-0077-4B70-8138-CBD3ECF2F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533B8C-38FC-4C7C-8756-994EEAAA0A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3B2F2-FD9E-4A6C-9AC3-4FDDB62D80CF}" type="datetime1">
              <a:rPr lang="en-US" smtClean="0"/>
              <a:t>11/22/2023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065498-25B7-4579-BF51-8D3177B1E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F584ED-2417-4D05-A0D6-7FC53BDA5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269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2BDC5-8391-4500-975A-D749743CA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56E245-5C9B-478F-896E-9BFABCE62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67854-33DC-4B0B-B23A-D092D9DBBE94}" type="datetime1">
              <a:rPr lang="en-US" smtClean="0"/>
              <a:t>11/22/2023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8813EF-5FEF-43A0-B150-064E6586E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223BBB-2989-4D5A-BC49-7C9E2955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622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2E3B9E-0E9A-4FD6-83B3-E093DCE95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5E630-20C6-419B-9FA0-2D6B2AC061EA}" type="datetime1">
              <a:rPr lang="en-US" smtClean="0"/>
              <a:t>11/22/2023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C9BE69-A9A4-4440-962E-5C813AB92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E852153-144E-4E5F-AC31-3924E9255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18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A9032C-7B1B-43AA-B9C0-6BA0EB4A5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03B25-DDEE-4031-93A5-60DA60190E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F4F145-8CE1-4D13-94F4-1EC75AEBFF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B7231-009C-46AA-B8AC-2FED0CC3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06A1E-2DEA-4A90-A15C-8B9E02C6DC6F}" type="datetime1">
              <a:rPr lang="en-US" smtClean="0"/>
              <a:t>11/22/2023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7231A7-CD1F-42A3-9CCC-9DD38C1800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D1DE3-082A-4C64-9E0F-FCE0CDE4C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31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58D2-30A3-4061-A58B-2E5DB2115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24E624-FFD1-445F-A1CC-5E0AAEC88C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765FED-69D0-4089-9465-8D969D003D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CE2E1A-C95D-48F7-A171-1CA275139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6C3AC-6A2E-4E1B-9B04-1D5117A88056}" type="datetime1">
              <a:rPr lang="en-US" smtClean="0"/>
              <a:t>11/22/2023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4A990-EC07-4C8A-850E-394118CC0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96D6D1-3A90-4B5E-A79C-BCCCC660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981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0F956F-7156-40B4-B53F-49A56B074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232F7F-654A-44B2-AAA1-851517F82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084149-E970-4417-9813-43DD4911BE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A343B-8893-4C3A-9876-7E0CC1C27E85}" type="datetime1">
              <a:rPr lang="en-US" smtClean="0"/>
              <a:t>11/22/2023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C70519-0F10-4B39-8DDE-DCFBFC2E0E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D0BA8-7374-4694-8860-BE8D6CC81D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F09DE-C241-4D93-84BB-BCCDC8E969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244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FEF4E260-B79D-41D8-90EB-C84807CD77E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135" y="476778"/>
            <a:ext cx="7212450" cy="59206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13">
            <a:extLst>
              <a:ext uri="{FF2B5EF4-FFF2-40B4-BE49-F238E27FC236}">
                <a16:creationId xmlns:a16="http://schemas.microsoft.com/office/drawing/2014/main" id="{0686AD50-C6DC-4D98-A467-9AC1F3C2D8D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30880" y="4424906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5">
            <a:extLst>
              <a:ext uri="{FF2B5EF4-FFF2-40B4-BE49-F238E27FC236}">
                <a16:creationId xmlns:a16="http://schemas.microsoft.com/office/drawing/2014/main" id="{241208F6-8B1C-4098-9388-150BC8E447B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452" y="476778"/>
            <a:ext cx="3864383" cy="592065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74815-8D52-4C25-8B00-31274AC502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1452" y="6397431"/>
            <a:ext cx="27664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532945C-1793-4856-AE3F-71D7DF8903D6}" type="datetime1">
              <a:rPr lang="en-US" sz="1050" smtClean="0"/>
              <a:t>11/22/2023</a:t>
            </a:fld>
            <a:endParaRPr lang="en-GB" sz="105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F7176-AD4F-4998-8ED5-6BE7F948D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4515" y="6397431"/>
            <a:ext cx="7299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EAF09DE-C241-4D93-84BB-BCCDC8E96924}" type="slidenum">
              <a:rPr lang="en-GB" sz="1050"/>
              <a:pPr>
                <a:spcAft>
                  <a:spcPts val="600"/>
                </a:spcAft>
              </a:pPr>
              <a:t>1</a:t>
            </a:fld>
            <a:endParaRPr lang="en-GB" sz="1050"/>
          </a:p>
        </p:txBody>
      </p: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F4911CB-E01F-420F-927C-9564600EF86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1120" y="592304"/>
            <a:ext cx="1656086" cy="1561684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A7E5769E-41EE-44C3-B384-3BD13FDBD3C8}"/>
              </a:ext>
            </a:extLst>
          </p:cNvPr>
          <p:cNvSpPr>
            <a:spLocks noGrp="1"/>
          </p:cNvSpPr>
          <p:nvPr/>
        </p:nvSpPr>
        <p:spPr>
          <a:xfrm>
            <a:off x="1118215" y="1269255"/>
            <a:ext cx="5956353" cy="30389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GB" sz="5400" dirty="0">
                <a:solidFill>
                  <a:srgbClr val="FFFFFF"/>
                </a:solidFill>
              </a:rPr>
              <a:t>Society Grants 2023/24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DB4D89AF-7518-4F31-A3A6-C21EDA9E6BA1}"/>
              </a:ext>
            </a:extLst>
          </p:cNvPr>
          <p:cNvSpPr>
            <a:spLocks noGrp="1"/>
          </p:cNvSpPr>
          <p:nvPr/>
        </p:nvSpPr>
        <p:spPr>
          <a:xfrm>
            <a:off x="1118215" y="4578114"/>
            <a:ext cx="5956353" cy="124727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1352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Rubik medium"/>
                <a:cs typeface="Calibri"/>
              </a:rPr>
              <a:t>Budget Summary on Grant Form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1307" y="2065973"/>
            <a:ext cx="6492493" cy="35908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1393" y="2986177"/>
            <a:ext cx="325248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Once you have filled in your Excel sheet, you can use the figures on the sheet to fill in your Budget Summary on the Grant Document.</a:t>
            </a:r>
          </a:p>
          <a:p>
            <a:endParaRPr lang="en-GB" dirty="0"/>
          </a:p>
          <a:p>
            <a:endParaRPr lang="en-GB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70117" y="3808071"/>
            <a:ext cx="84495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471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Rubik medium"/>
                <a:cs typeface="Calibri"/>
              </a:rPr>
              <a:t>Submitting your Grant Proposal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884016" y="1674674"/>
            <a:ext cx="1042396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All grant applications should be submitted to societies@su.arts.ac.uk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Make sure you attach both your written </a:t>
            </a:r>
            <a:r>
              <a:rPr lang="en-GB" sz="2400" dirty="0">
                <a:solidFill>
                  <a:schemeClr val="accent1"/>
                </a:solidFill>
              </a:rPr>
              <a:t>Society Grant Application </a:t>
            </a:r>
            <a:r>
              <a:rPr lang="en-GB" sz="2400" dirty="0"/>
              <a:t>Form AND </a:t>
            </a:r>
            <a:r>
              <a:rPr lang="en-GB" sz="2400" dirty="0">
                <a:solidFill>
                  <a:schemeClr val="accent1"/>
                </a:solidFill>
              </a:rPr>
              <a:t>Society Grant Application Budget </a:t>
            </a:r>
            <a:r>
              <a:rPr lang="en-GB" sz="2400" dirty="0"/>
              <a:t>(excel) together. </a:t>
            </a:r>
          </a:p>
          <a:p>
            <a:pPr marL="285750" indent="-285750" fontAlgn="base">
              <a:buFont typeface="Arial" panose="020B0604020202020204" pitchFamily="34" charset="0"/>
              <a:buChar char="•"/>
            </a:pPr>
            <a:r>
              <a:rPr lang="en-GB" sz="2400" dirty="0"/>
              <a:t>You can apply for grants as far in advance as you would like.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GB" sz="2400" dirty="0"/>
              <a:t>E.g. you can submit an application for a series of activities in Term 2 in Term 1. 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Proposals for larger grants/activities should be submitted to the panel at least one month in advance of the event.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The President of the society, if not submitting the application MUST be cc’d in the email submission.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If there are a large volume of application, we may consider including an additional panel. </a:t>
            </a:r>
          </a:p>
        </p:txBody>
      </p:sp>
    </p:spTree>
    <p:extLst>
      <p:ext uri="{BB962C8B-B14F-4D97-AF65-F5344CB8AC3E}">
        <p14:creationId xmlns:p14="http://schemas.microsoft.com/office/powerpoint/2010/main" val="39945097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314446" cy="493024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How long do we have to spend the money?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12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3" y="195729"/>
            <a:ext cx="4961900" cy="666227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155947" y="892422"/>
            <a:ext cx="6096000" cy="623247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base"/>
            <a:r>
              <a:rPr lang="en-GB" sz="2100" b="1" dirty="0">
                <a:solidFill>
                  <a:schemeClr val="accent1"/>
                </a:solidFill>
              </a:rPr>
              <a:t>A panel will meet the second Wednesday of every month </a:t>
            </a:r>
            <a:r>
              <a:rPr lang="en-GB" sz="2100" dirty="0"/>
              <a:t>to discuss applications and distribute grants.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GB" sz="2100" dirty="0"/>
              <a:t>Make sure that you complete your submission the week before the panel meets to ensure it is considered in that round of applications. </a:t>
            </a:r>
          </a:p>
          <a:p>
            <a:pPr marL="742950" lvl="1" indent="-285750" fontAlgn="base">
              <a:buFont typeface="Arial" panose="020B0604020202020204" pitchFamily="34" charset="0"/>
              <a:buChar char="•"/>
            </a:pPr>
            <a:r>
              <a:rPr lang="en-GB" sz="2100" dirty="0"/>
              <a:t>Late applications will be discussed the following month.  </a:t>
            </a:r>
          </a:p>
          <a:p>
            <a:pPr lvl="1" fontAlgn="base"/>
            <a:endParaRPr lang="en-GB" sz="2100" b="1" dirty="0"/>
          </a:p>
          <a:p>
            <a:pPr lvl="1" fontAlgn="base"/>
            <a:r>
              <a:rPr lang="en-GB" sz="2100" b="1" dirty="0"/>
              <a:t>The dates for Term 1 are as follows: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2100" dirty="0"/>
              <a:t>28</a:t>
            </a:r>
            <a:r>
              <a:rPr lang="en-GB" sz="2100" baseline="30000" dirty="0"/>
              <a:t>th</a:t>
            </a:r>
            <a:r>
              <a:rPr lang="en-GB" sz="2100" dirty="0"/>
              <a:t> September (next week)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2100" dirty="0"/>
              <a:t>19</a:t>
            </a:r>
            <a:r>
              <a:rPr lang="en-GB" sz="2100" baseline="30000" dirty="0"/>
              <a:t>th</a:t>
            </a:r>
            <a:r>
              <a:rPr lang="en-GB" sz="2100" dirty="0"/>
              <a:t> October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2100" dirty="0"/>
              <a:t>16</a:t>
            </a:r>
            <a:r>
              <a:rPr lang="en-GB" sz="2100" baseline="30000" dirty="0"/>
              <a:t>th</a:t>
            </a:r>
            <a:r>
              <a:rPr lang="en-GB" sz="2100" dirty="0"/>
              <a:t> November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2100" dirty="0"/>
              <a:t>7</a:t>
            </a:r>
            <a:r>
              <a:rPr lang="en-GB" sz="2100" baseline="30000" dirty="0"/>
              <a:t>th</a:t>
            </a:r>
            <a:r>
              <a:rPr lang="en-GB" sz="2100" dirty="0"/>
              <a:t> December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endParaRPr lang="en-GB" sz="2100" b="1" dirty="0"/>
          </a:p>
          <a:p>
            <a:pPr lvl="1" fontAlgn="base"/>
            <a:endParaRPr lang="en-GB" sz="2100" b="1" dirty="0"/>
          </a:p>
          <a:p>
            <a:pPr lvl="1" fontAlgn="base"/>
            <a:endParaRPr lang="en-GB" sz="2100" b="1" dirty="0"/>
          </a:p>
          <a:p>
            <a:pPr lvl="1" fontAlgn="base"/>
            <a:endParaRPr lang="en-GB" sz="2100" b="1" dirty="0"/>
          </a:p>
        </p:txBody>
      </p:sp>
    </p:spTree>
    <p:extLst>
      <p:ext uri="{BB962C8B-B14F-4D97-AF65-F5344CB8AC3E}">
        <p14:creationId xmlns:p14="http://schemas.microsoft.com/office/powerpoint/2010/main" val="99145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314446" cy="493024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How long do we have to spend the money?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3" y="195729"/>
            <a:ext cx="4961900" cy="666227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133373" y="625525"/>
            <a:ext cx="6096000" cy="6232475"/>
          </a:xfrm>
          <a:prstGeom prst="rect">
            <a:avLst/>
          </a:prstGeom>
        </p:spPr>
        <p:txBody>
          <a:bodyPr>
            <a:spAutoFit/>
          </a:bodyPr>
          <a:lstStyle/>
          <a:p>
            <a:pPr lvl="1" fontAlgn="base"/>
            <a:r>
              <a:rPr lang="en-GB" sz="2100" b="1" dirty="0"/>
              <a:t>After the panel has met they will email you a </a:t>
            </a:r>
            <a:r>
              <a:rPr lang="en-GB" sz="2100" b="1" dirty="0">
                <a:solidFill>
                  <a:schemeClr val="accent1"/>
                </a:solidFill>
              </a:rPr>
              <a:t>‘Notice of Grant Decision’ </a:t>
            </a:r>
          </a:p>
          <a:p>
            <a:pPr lvl="1" fontAlgn="base"/>
            <a:endParaRPr lang="en-GB" sz="2100" dirty="0"/>
          </a:p>
          <a:p>
            <a:pPr lvl="1" fontAlgn="base"/>
            <a:r>
              <a:rPr lang="en-GB" sz="2100" dirty="0"/>
              <a:t>This will detail: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2100" dirty="0"/>
              <a:t>How much grant has been awarded 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2100" dirty="0"/>
              <a:t>Funding expiry date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2100" dirty="0"/>
              <a:t>Any reasoning and notes on your application</a:t>
            </a:r>
          </a:p>
          <a:p>
            <a:pPr marL="800100" lvl="1" indent="-342900" fontAlgn="base">
              <a:buFont typeface="Arial" panose="020B0604020202020204" pitchFamily="34" charset="0"/>
              <a:buChar char="•"/>
            </a:pPr>
            <a:r>
              <a:rPr lang="en-GB" sz="2100" dirty="0"/>
              <a:t>Any requested changes or action points</a:t>
            </a:r>
          </a:p>
          <a:p>
            <a:pPr lvl="1" fontAlgn="base"/>
            <a:endParaRPr lang="en-GB" sz="2100" dirty="0"/>
          </a:p>
          <a:p>
            <a:pPr lvl="1" fontAlgn="base"/>
            <a:r>
              <a:rPr lang="en-GB" sz="2100" dirty="0"/>
              <a:t>Your grant will then be distributed to your society ‘Grant Account’ and can be accessed by PRF or Invoice.</a:t>
            </a:r>
          </a:p>
          <a:p>
            <a:pPr lvl="1" fontAlgn="base"/>
            <a:endParaRPr lang="en-GB" sz="2100" dirty="0"/>
          </a:p>
          <a:p>
            <a:pPr lvl="1" fontAlgn="base"/>
            <a:r>
              <a:rPr lang="en-GB" sz="2100" dirty="0"/>
              <a:t>If you would like to appeal the panel’s decision, there are instructions of how to do so on the Grant Application Guide on the Committee Resources.</a:t>
            </a:r>
          </a:p>
          <a:p>
            <a:pPr lvl="1" fontAlgn="base"/>
            <a:endParaRPr lang="en-GB" sz="21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4838218" y="1632030"/>
            <a:ext cx="590310" cy="69448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6066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Rubik medium"/>
                <a:cs typeface="Calibri"/>
              </a:rPr>
              <a:t>What can’t be funded?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437C09-8A82-44E8-AC95-8CC427A7A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GB" dirty="0"/>
              <a:t> We understand that written applications are not everyone’s preferred mode of communication. Therefore we also accept applications in the following formats: </a:t>
            </a:r>
          </a:p>
          <a:p>
            <a:pPr lvl="1" fontAlgn="base"/>
            <a:r>
              <a:rPr lang="en-GB" dirty="0"/>
              <a:t>Video </a:t>
            </a:r>
          </a:p>
          <a:p>
            <a:pPr lvl="1" fontAlgn="base"/>
            <a:r>
              <a:rPr lang="en-GB" dirty="0"/>
              <a:t>Presentation </a:t>
            </a:r>
          </a:p>
          <a:p>
            <a:pPr lvl="1" fontAlgn="base"/>
            <a:r>
              <a:rPr lang="en-GB" dirty="0"/>
              <a:t>Audio </a:t>
            </a:r>
          </a:p>
          <a:p>
            <a:pPr lvl="1" fontAlgn="base"/>
            <a:r>
              <a:rPr lang="en-GB" dirty="0"/>
              <a:t>Multimedia </a:t>
            </a:r>
          </a:p>
          <a:p>
            <a:pPr fontAlgn="base"/>
            <a:r>
              <a:rPr lang="en-GB" dirty="0"/>
              <a:t>If submitting your request in a different format, please cover as much of the information in the grant form as possible.</a:t>
            </a:r>
          </a:p>
          <a:p>
            <a:pPr marL="0" indent="0" fontAlgn="base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8754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314446" cy="493024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How much money can we bid for?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61560" y="1581785"/>
            <a:ext cx="6715760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GB" dirty="0"/>
              <a:t> You can apply for up to £1000 at a time/per term, but you must provide details of what you plan to spend the money on.  </a:t>
            </a:r>
          </a:p>
          <a:p>
            <a:pPr fontAlgn="base"/>
            <a:r>
              <a:rPr lang="en-GB" dirty="0"/>
              <a:t>On special circumstances we may consider a grant of over £1000 but you must provide justification for why it is required. </a:t>
            </a:r>
          </a:p>
        </p:txBody>
      </p:sp>
    </p:spTree>
    <p:extLst>
      <p:ext uri="{BB962C8B-B14F-4D97-AF65-F5344CB8AC3E}">
        <p14:creationId xmlns:p14="http://schemas.microsoft.com/office/powerpoint/2010/main" val="2760051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Rubik medium"/>
                <a:cs typeface="Calibri"/>
              </a:rPr>
              <a:t>What can’t be funded?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437C09-8A82-44E8-AC95-8CC427A7A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GB" dirty="0"/>
              <a:t>You cannot spend grant money on charity/fundraising events. No society or grant money can be spent directly on other charities because it would conflict with </a:t>
            </a:r>
            <a:r>
              <a:rPr lang="en-GB" b="1" dirty="0"/>
              <a:t>Charity Law. </a:t>
            </a:r>
            <a:r>
              <a:rPr lang="en-GB" dirty="0"/>
              <a:t>If you want to raise money for charity, you must attend the fundraising training.</a:t>
            </a:r>
          </a:p>
          <a:p>
            <a:pPr fontAlgn="base"/>
            <a:r>
              <a:rPr lang="en-GB" dirty="0"/>
              <a:t>Affiliation fees or donations to political bodies/charities</a:t>
            </a:r>
          </a:p>
          <a:p>
            <a:pPr fontAlgn="base"/>
            <a:r>
              <a:rPr lang="en-GB" dirty="0"/>
              <a:t>Committee or member merchandise</a:t>
            </a:r>
          </a:p>
          <a:p>
            <a:pPr fontAlgn="base"/>
            <a:r>
              <a:rPr lang="en-GB" dirty="0"/>
              <a:t>Full details of what can and cannot be funded are on the </a:t>
            </a:r>
            <a:r>
              <a:rPr lang="en-GB" dirty="0">
                <a:solidFill>
                  <a:schemeClr val="accent1"/>
                </a:solidFill>
              </a:rPr>
              <a:t>Grant Application Guidelines.</a:t>
            </a:r>
          </a:p>
        </p:txBody>
      </p:sp>
    </p:spTree>
    <p:extLst>
      <p:ext uri="{BB962C8B-B14F-4D97-AF65-F5344CB8AC3E}">
        <p14:creationId xmlns:p14="http://schemas.microsoft.com/office/powerpoint/2010/main" val="1332013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314446" cy="493024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Rules around Food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4486" y="1035934"/>
            <a:ext cx="6715760" cy="5822066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GB" dirty="0"/>
              <a:t>Generally refreshments should not be over £40 per activity unless it’s an exceptional circumstance</a:t>
            </a:r>
          </a:p>
          <a:p>
            <a:pPr fontAlgn="base"/>
            <a:r>
              <a:rPr lang="en-GB" dirty="0"/>
              <a:t>Other refreshments should be covered by ticket prices </a:t>
            </a:r>
          </a:p>
          <a:p>
            <a:pPr fontAlgn="base"/>
            <a:r>
              <a:rPr lang="en-GB" dirty="0"/>
              <a:t>An exception to this is food and drink that is a core part to your society and it links to your </a:t>
            </a:r>
            <a:r>
              <a:rPr lang="en-GB" b="1" dirty="0"/>
              <a:t>core objectives </a:t>
            </a:r>
            <a:r>
              <a:rPr lang="en-GB" dirty="0"/>
              <a:t>e.g. </a:t>
            </a:r>
          </a:p>
          <a:p>
            <a:pPr lvl="1" fontAlgn="base"/>
            <a:r>
              <a:rPr lang="en-GB" dirty="0"/>
              <a:t>Baking Society wanting ingredients for a special event</a:t>
            </a:r>
          </a:p>
          <a:p>
            <a:pPr lvl="1" fontAlgn="base"/>
            <a:r>
              <a:rPr lang="en-GB" dirty="0"/>
              <a:t>Cultural Society providing specific food linked to their groups aims. </a:t>
            </a:r>
          </a:p>
          <a:p>
            <a:pPr lvl="1" fontAlgn="base"/>
            <a:r>
              <a:rPr lang="en-GB" dirty="0"/>
              <a:t>Faith Society providing food for fellowship.</a:t>
            </a:r>
          </a:p>
          <a:p>
            <a:pPr marL="0" indent="0" fontAlgn="base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4077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314446" cy="493024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Rules around Alcohol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4486" y="716370"/>
            <a:ext cx="6715760" cy="5822066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pPr fontAlgn="base"/>
            <a:r>
              <a:rPr lang="en-GB" dirty="0"/>
              <a:t>Alcohol may not be inclusive of all your society members.</a:t>
            </a:r>
          </a:p>
          <a:p>
            <a:pPr fontAlgn="base"/>
            <a:r>
              <a:rPr lang="en-GB" dirty="0"/>
              <a:t>If you would like alcohol at your events, this should be funded by ticket prices or purchased by individuals at the event. </a:t>
            </a:r>
          </a:p>
          <a:p>
            <a:pPr fontAlgn="base"/>
            <a:r>
              <a:rPr lang="en-GB" dirty="0"/>
              <a:t>Due to licensing laws, if your event is on a UAL campus you cannot advertise that alcohol is included in a ticket. You can only refer to it as ‘refreshments’</a:t>
            </a:r>
          </a:p>
          <a:p>
            <a:pPr fontAlgn="base"/>
            <a:r>
              <a:rPr lang="en-GB" dirty="0"/>
              <a:t>There are extra Health &amp; Safety considerations for having alcohol at events so please discuss these with your coordinator prior to organising.</a:t>
            </a:r>
          </a:p>
          <a:p>
            <a:pPr fontAlgn="base"/>
            <a:r>
              <a:rPr lang="en-GB" dirty="0"/>
              <a:t>Generally refreshments should not form more than 20% of grant application. </a:t>
            </a:r>
          </a:p>
          <a:p>
            <a:pPr marL="0" indent="0" fontAlgn="base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471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9">
            <a:extLst>
              <a:ext uri="{FF2B5EF4-FFF2-40B4-BE49-F238E27FC236}">
                <a16:creationId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314446" cy="4930246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accent1"/>
                </a:solidFill>
              </a:rPr>
              <a:t>Why does our grant expire? 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2" name="Slide Number Placeholder 4">
            <a:extLst>
              <a:ext uri="{FF2B5EF4-FFF2-40B4-BE49-F238E27FC236}">
                <a16:creationId xmlns:a16="http://schemas.microsoft.com/office/drawing/2014/main" id="{C43DCB87-498B-49FF-B62E-88DDA954CB19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2C9D7B-A1C5-4AEA-8E3D-C1DBB5239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4486" y="716370"/>
            <a:ext cx="6715760" cy="5822066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fontAlgn="base"/>
            <a:r>
              <a:rPr lang="en-GB" dirty="0"/>
              <a:t>If you do not use the money by a certain date, this will be returned to the SU so that other societies can bid for it.  </a:t>
            </a:r>
          </a:p>
          <a:p>
            <a:pPr fontAlgn="base"/>
            <a:r>
              <a:rPr lang="en-GB" dirty="0"/>
              <a:t>This date will be set in your grant approval and will be based on the proposed date of your activities </a:t>
            </a:r>
          </a:p>
          <a:p>
            <a:pPr fontAlgn="base"/>
            <a:r>
              <a:rPr lang="en-GB" dirty="0"/>
              <a:t>You must communicate with the SU </a:t>
            </a:r>
            <a:r>
              <a:rPr lang="en-GB" dirty="0">
                <a:solidFill>
                  <a:schemeClr val="accent1"/>
                </a:solidFill>
              </a:rPr>
              <a:t>if you would like to request an extension </a:t>
            </a:r>
            <a:r>
              <a:rPr lang="en-GB" dirty="0"/>
              <a:t>or if you will not being using your grant money. This is so it can be reallocated to other societies. </a:t>
            </a:r>
          </a:p>
          <a:p>
            <a:pPr fontAlgn="base"/>
            <a:r>
              <a:rPr lang="en-GB" dirty="0"/>
              <a:t>All grant funding across the Students’ Union needs to be spent by the final day of the academic year.   </a:t>
            </a:r>
          </a:p>
          <a:p>
            <a:pPr marL="0" indent="0" fontAlgn="base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8527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Rubik medium"/>
                <a:cs typeface="Calibri"/>
              </a:rPr>
              <a:t>What are the grants for?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437C09-8A82-44E8-AC95-8CC427A7A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9882" y="1680687"/>
            <a:ext cx="11032236" cy="50323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fontAlgn="base"/>
            <a:r>
              <a:rPr lang="en-GB" dirty="0"/>
              <a:t>Each year Arts SU receives a block grant from the University to support student activities and a proportion of this is made available to societies through an application process. </a:t>
            </a:r>
          </a:p>
          <a:p>
            <a:pPr fontAlgn="base"/>
            <a:r>
              <a:rPr lang="en-GB" dirty="0"/>
              <a:t>The purpose of the funding is to support societies to run activities, projects, events, or initiatives to further their aims and objectives. </a:t>
            </a:r>
          </a:p>
          <a:p>
            <a:pPr fontAlgn="base"/>
            <a:r>
              <a:rPr lang="en-GB" dirty="0"/>
              <a:t>You can submit a grant request for either: </a:t>
            </a:r>
          </a:p>
          <a:p>
            <a:pPr lvl="1" fontAlgn="base"/>
            <a:r>
              <a:rPr lang="en-GB" b="1" dirty="0"/>
              <a:t>Your society’s regular activities</a:t>
            </a:r>
            <a:r>
              <a:rPr lang="en-GB" dirty="0"/>
              <a:t> e.g. a series of workshops, meet ups, classes, tutor fees </a:t>
            </a:r>
            <a:r>
              <a:rPr lang="en-GB" dirty="0" err="1"/>
              <a:t>etc</a:t>
            </a:r>
            <a:r>
              <a:rPr lang="en-GB" dirty="0"/>
              <a:t> </a:t>
            </a:r>
          </a:p>
          <a:p>
            <a:pPr lvl="1" fontAlgn="base"/>
            <a:r>
              <a:rPr lang="en-GB" b="1" dirty="0"/>
              <a:t>One off activities</a:t>
            </a:r>
            <a:r>
              <a:rPr lang="en-GB" dirty="0"/>
              <a:t> e.g. an exhibition, a one off workshop, a fashion show </a:t>
            </a:r>
            <a:r>
              <a:rPr lang="en-GB" dirty="0" err="1"/>
              <a:t>etc</a:t>
            </a:r>
            <a:r>
              <a:rPr lang="en-GB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11153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1">
            <a:extLst>
              <a:ext uri="{FF2B5EF4-FFF2-40B4-BE49-F238E27FC236}">
                <a16:creationId xmlns:a16="http://schemas.microsoft.com/office/drawing/2014/main" id="{FEF4E260-B79D-41D8-90EB-C84807CD77E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135" y="476778"/>
            <a:ext cx="7212450" cy="59206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13">
            <a:extLst>
              <a:ext uri="{FF2B5EF4-FFF2-40B4-BE49-F238E27FC236}">
                <a16:creationId xmlns:a16="http://schemas.microsoft.com/office/drawing/2014/main" id="{0686AD50-C6DC-4D98-A467-9AC1F3C2D8D0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30880" y="4424906"/>
            <a:ext cx="365760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5">
            <a:extLst>
              <a:ext uri="{FF2B5EF4-FFF2-40B4-BE49-F238E27FC236}">
                <a16:creationId xmlns:a16="http://schemas.microsoft.com/office/drawing/2014/main" id="{241208F6-8B1C-4098-9388-150BC8E447B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1452" y="476778"/>
            <a:ext cx="3864383" cy="592065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E02FF3-CD4A-4CFA-814C-EF948180F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8215" y="1269255"/>
            <a:ext cx="5956353" cy="3038947"/>
          </a:xfrm>
        </p:spPr>
        <p:txBody>
          <a:bodyPr>
            <a:normAutofit/>
          </a:bodyPr>
          <a:lstStyle/>
          <a:p>
            <a:pPr algn="r"/>
            <a:r>
              <a:rPr lang="en-GB" sz="5400" dirty="0">
                <a:solidFill>
                  <a:srgbClr val="FFFFFF"/>
                </a:solidFill>
              </a:rPr>
              <a:t>Any Questions?</a:t>
            </a:r>
            <a:endParaRPr lang="en-GB" sz="2800" dirty="0">
              <a:solidFill>
                <a:srgbClr val="FFFFFF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774815-8D52-4C25-8B00-31274AC502E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51452" y="6397431"/>
            <a:ext cx="27664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532945C-1793-4856-AE3F-71D7DF8903D6}" type="datetime1">
              <a:rPr lang="en-US" sz="1050" smtClean="0"/>
              <a:t>11/22/2023</a:t>
            </a:fld>
            <a:endParaRPr lang="en-GB" sz="105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8F7176-AD4F-4998-8ED5-6BE7F948D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64515" y="6397431"/>
            <a:ext cx="729916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4EAF09DE-C241-4D93-84BB-BCCDC8E96924}" type="slidenum">
              <a:rPr lang="en-GB" sz="1050"/>
              <a:pPr>
                <a:spcAft>
                  <a:spcPts val="600"/>
                </a:spcAft>
              </a:pPr>
              <a:t>20</a:t>
            </a:fld>
            <a:endParaRPr lang="en-GB" sz="1050"/>
          </a:p>
        </p:txBody>
      </p:sp>
      <p:pic>
        <p:nvPicPr>
          <p:cNvPr id="8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F4911CB-E01F-420F-927C-9564600EF862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2560" y="643104"/>
            <a:ext cx="1656086" cy="1561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354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Rubik medium"/>
                <a:cs typeface="Calibri"/>
              </a:rPr>
              <a:t>How do we apply?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437C09-8A82-44E8-AC95-8CC427A7A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fontAlgn="base"/>
            <a:r>
              <a:rPr lang="en-GB" dirty="0"/>
              <a:t>You must fill in a:</a:t>
            </a:r>
          </a:p>
          <a:p>
            <a:pPr lvl="1" fontAlgn="base"/>
            <a:r>
              <a:rPr lang="en-GB" dirty="0"/>
              <a:t>Society Grant Request form </a:t>
            </a:r>
          </a:p>
          <a:p>
            <a:pPr lvl="1" fontAlgn="base"/>
            <a:r>
              <a:rPr lang="en-GB" b="1" dirty="0"/>
              <a:t>AND</a:t>
            </a:r>
            <a:r>
              <a:rPr lang="en-GB" dirty="0"/>
              <a:t> a Grant Budget Template  </a:t>
            </a:r>
          </a:p>
          <a:p>
            <a:pPr fontAlgn="base"/>
            <a:r>
              <a:rPr lang="en-GB" dirty="0"/>
              <a:t>These can be downloaded from the Committee Resources Page</a:t>
            </a:r>
          </a:p>
          <a:p>
            <a:pPr fontAlgn="base"/>
            <a:r>
              <a:rPr lang="en-GB" dirty="0"/>
              <a:t>You must show how your activity fits within your society’s aims/objectives</a:t>
            </a:r>
          </a:p>
          <a:p>
            <a:pPr lvl="1" fontAlgn="base"/>
            <a:r>
              <a:rPr lang="en-GB" dirty="0"/>
              <a:t>These should have been rewritten and signed when you submitted your society development pack this year.</a:t>
            </a:r>
          </a:p>
          <a:p>
            <a:pPr fontAlgn="base"/>
            <a:r>
              <a:rPr lang="en-GB" dirty="0"/>
              <a:t>Your activity must benefit as many society members as possible  </a:t>
            </a:r>
          </a:p>
          <a:p>
            <a:pPr fontAlgn="base"/>
            <a:r>
              <a:rPr lang="en-GB" b="1" dirty="0">
                <a:solidFill>
                  <a:schemeClr val="accent1"/>
                </a:solidFill>
              </a:rPr>
              <a:t>Please read the full Society Grant Application Guide for all rules and regulations around the society grants.</a:t>
            </a:r>
          </a:p>
          <a:p>
            <a:pPr marL="0" indent="0" fontAlgn="base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772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Rubik medium"/>
                <a:cs typeface="Calibri"/>
              </a:rPr>
              <a:t>Grant Deadlines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E437C09-8A82-44E8-AC95-8CC427A7A7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800" dirty="0"/>
              <a:t>October 1st 2023</a:t>
            </a:r>
            <a:endParaRPr lang="en-US" dirty="0"/>
          </a:p>
          <a:p>
            <a:r>
              <a:rPr lang="en-US" sz="2800" dirty="0"/>
              <a:t>October 18th 2023</a:t>
            </a:r>
          </a:p>
          <a:p>
            <a:r>
              <a:rPr lang="en-US" sz="2800" dirty="0"/>
              <a:t>November 15th 2023</a:t>
            </a:r>
          </a:p>
          <a:p>
            <a:r>
              <a:rPr lang="en-US" sz="2800" dirty="0"/>
              <a:t>December 6th 2023</a:t>
            </a:r>
          </a:p>
          <a:p>
            <a:r>
              <a:rPr lang="en-US" sz="2800" dirty="0"/>
              <a:t>February 21st 2024</a:t>
            </a:r>
          </a:p>
          <a:p>
            <a:r>
              <a:rPr lang="en-US" sz="2800" dirty="0"/>
              <a:t>March 13th 2024</a:t>
            </a:r>
          </a:p>
          <a:p>
            <a:r>
              <a:rPr lang="en-US" sz="2800" dirty="0"/>
              <a:t>April 17th 2024</a:t>
            </a:r>
          </a:p>
          <a:p>
            <a:r>
              <a:rPr lang="en-US" sz="2800" dirty="0"/>
              <a:t>May 22nd 2024 </a:t>
            </a:r>
          </a:p>
          <a:p>
            <a:pPr marL="0" indent="0">
              <a:buNone/>
            </a:pPr>
            <a:endParaRPr lang="en-US" sz="2800" dirty="0"/>
          </a:p>
          <a:p>
            <a:pPr marL="0" indent="0" fontAlgn="base">
              <a:buNone/>
            </a:pPr>
            <a:r>
              <a:rPr lang="en-GB" dirty="0"/>
              <a:t>Send all applications to Niv at societies@su.arts.ac.uk</a:t>
            </a:r>
          </a:p>
        </p:txBody>
      </p:sp>
    </p:spTree>
    <p:extLst>
      <p:ext uri="{BB962C8B-B14F-4D97-AF65-F5344CB8AC3E}">
        <p14:creationId xmlns:p14="http://schemas.microsoft.com/office/powerpoint/2010/main" val="2397373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Rubik medium"/>
                <a:cs typeface="Calibri"/>
              </a:rPr>
              <a:t>Grant Application Form 1 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5</a:t>
            </a:fld>
            <a:endParaRPr lang="en-GB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21564" y="1475209"/>
            <a:ext cx="5014365" cy="4798694"/>
          </a:xfrm>
          <a:prstGeom prst="rect">
            <a:avLst/>
          </a:prstGeom>
        </p:spPr>
      </p:pic>
      <p:sp>
        <p:nvSpPr>
          <p:cNvPr id="7" name="Content Placeholder 4"/>
          <p:cNvSpPr txBox="1">
            <a:spLocks/>
          </p:cNvSpPr>
          <p:nvPr/>
        </p:nvSpPr>
        <p:spPr>
          <a:xfrm>
            <a:off x="6171004" y="1825625"/>
            <a:ext cx="5182796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The first part of the grant application form asks for basic details of your activity/s</a:t>
            </a:r>
          </a:p>
          <a:p>
            <a:r>
              <a:rPr lang="en-GB" dirty="0"/>
              <a:t>If you are applying for a grant for a series of activities just include details of these and approximate dates.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813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Rubik medium"/>
                <a:cs typeface="Calibri"/>
              </a:rPr>
              <a:t>Grant Application Form 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6</a:t>
            </a:fld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837" y="1627029"/>
            <a:ext cx="5332804" cy="4910931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171004" y="1825625"/>
            <a:ext cx="5182796" cy="4351338"/>
          </a:xfrm>
        </p:spPr>
        <p:txBody>
          <a:bodyPr/>
          <a:lstStyle/>
          <a:p>
            <a:r>
              <a:rPr lang="en-GB" dirty="0"/>
              <a:t>The second section requests more details about your activity including whether:</a:t>
            </a:r>
          </a:p>
          <a:p>
            <a:pPr lvl="1"/>
            <a:r>
              <a:rPr lang="en-GB" dirty="0"/>
              <a:t>You are collaborating with an external partner</a:t>
            </a:r>
          </a:p>
          <a:p>
            <a:pPr lvl="1"/>
            <a:r>
              <a:rPr lang="en-GB" dirty="0"/>
              <a:t>Your activity is associated with a liberation date</a:t>
            </a:r>
          </a:p>
          <a:p>
            <a:pPr lvl="1"/>
            <a:r>
              <a:rPr lang="en-GB" dirty="0"/>
              <a:t>You have thought about inclusivity and accessibility</a:t>
            </a:r>
          </a:p>
          <a:p>
            <a:pPr lvl="1"/>
            <a:r>
              <a:rPr lang="en-GB" dirty="0"/>
              <a:t>Whether it will be covered by your annual risk assessment</a:t>
            </a:r>
          </a:p>
          <a:p>
            <a:pPr marL="4572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56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Rubik medium"/>
                <a:cs typeface="Calibri"/>
              </a:rPr>
              <a:t>Budget Summary on Grant Form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7</a:t>
            </a:fld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1307" y="2065973"/>
            <a:ext cx="6492493" cy="35908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17631" y="2349570"/>
            <a:ext cx="325248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next part of the form asks you for your ‘Budget Summary’</a:t>
            </a:r>
          </a:p>
          <a:p>
            <a:endParaRPr lang="en-GB" dirty="0"/>
          </a:p>
          <a:p>
            <a:r>
              <a:rPr lang="en-GB" dirty="0"/>
              <a:t>This can only be completed, after you can fill in your Grant Budget Form on Excel</a:t>
            </a:r>
          </a:p>
          <a:p>
            <a:endParaRPr lang="en-GB" dirty="0"/>
          </a:p>
          <a:p>
            <a:r>
              <a:rPr lang="en-GB" dirty="0"/>
              <a:t>So your next step is to download the Excel document.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970117" y="3808071"/>
            <a:ext cx="844952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83379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Rubik medium"/>
                <a:cs typeface="Calibri"/>
              </a:rPr>
              <a:t>Excel Grant Budget Form: Spending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8</a:t>
            </a:fld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46042" y="1641615"/>
            <a:ext cx="7641770" cy="366541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72133" y="1598623"/>
            <a:ext cx="124620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Be detailed and specific, outline exactly what you want.  </a:t>
            </a:r>
          </a:p>
          <a:p>
            <a:pPr fontAlgn="base"/>
            <a:endParaRPr lang="en-GB" sz="16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Use one line per spending and add as many lines as you need.  </a:t>
            </a:r>
          </a:p>
        </p:txBody>
      </p:sp>
      <p:sp>
        <p:nvSpPr>
          <p:cNvPr id="5" name="Rectangle 4"/>
          <p:cNvSpPr/>
          <p:nvPr/>
        </p:nvSpPr>
        <p:spPr>
          <a:xfrm>
            <a:off x="10268302" y="1641615"/>
            <a:ext cx="163075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Link it to your aims and objectives – demonstrate how this money will help you meet your targets for the year. This doesn’t need to be complicated.</a:t>
            </a:r>
            <a:endParaRPr lang="en-GB" sz="1600" dirty="0"/>
          </a:p>
        </p:txBody>
      </p:sp>
      <p:sp>
        <p:nvSpPr>
          <p:cNvPr id="6" name="Rectangle 5"/>
          <p:cNvSpPr/>
          <p:nvPr/>
        </p:nvSpPr>
        <p:spPr>
          <a:xfrm>
            <a:off x="5774436" y="5460742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600" dirty="0">
                <a:solidFill>
                  <a:srgbClr val="000000"/>
                </a:solidFill>
                <a:latin typeface="Calibri" panose="020F0502020204030204" pitchFamily="34" charset="0"/>
              </a:rPr>
              <a:t>Include links/your research into your costings – show that you’ve done everything you can to get the best deal possible. You can include reference to previous spending if you have run an activity like this before.</a:t>
            </a:r>
            <a:endParaRPr lang="en-GB" sz="1600" dirty="0"/>
          </a:p>
        </p:txBody>
      </p:sp>
      <p:sp>
        <p:nvSpPr>
          <p:cNvPr id="9" name="Rectangle 8"/>
          <p:cNvSpPr/>
          <p:nvPr/>
        </p:nvSpPr>
        <p:spPr>
          <a:xfrm>
            <a:off x="838200" y="5607447"/>
            <a:ext cx="35678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Your total should be automatically calculated by the excel document </a:t>
            </a:r>
          </a:p>
        </p:txBody>
      </p:sp>
      <p:sp>
        <p:nvSpPr>
          <p:cNvPr id="13" name="Left Brace 12"/>
          <p:cNvSpPr/>
          <p:nvPr/>
        </p:nvSpPr>
        <p:spPr>
          <a:xfrm>
            <a:off x="1908585" y="1642345"/>
            <a:ext cx="203247" cy="3264061"/>
          </a:xfrm>
          <a:prstGeom prst="leftBrac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/>
          <p:cNvCxnSpPr/>
          <p:nvPr/>
        </p:nvCxnSpPr>
        <p:spPr>
          <a:xfrm flipV="1">
            <a:off x="4178461" y="5092861"/>
            <a:ext cx="798653" cy="514586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9514390" y="1855788"/>
            <a:ext cx="631740" cy="644344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7130005" y="4782048"/>
            <a:ext cx="358815" cy="67774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543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F98ED85F-DCEE-4B50-802E-71A6E3E12B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0000"/>
            </a:schemeClr>
          </a:solidFill>
          <a:ln w="127000" cap="sq" cmpd="thinThick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7A9151-DD3A-4F47-BECF-5EC9C4268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2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  <a:latin typeface="Rubik medium"/>
                <a:cs typeface="Calibri"/>
              </a:rPr>
              <a:t>Excel Grant Budget Form: Income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7749F937-59D2-D447-9C36-573D96B41166}"/>
              </a:ext>
            </a:extLst>
          </p:cNvPr>
          <p:cNvSpPr txBox="1">
            <a:spLocks/>
          </p:cNvSpPr>
          <p:nvPr/>
        </p:nvSpPr>
        <p:spPr>
          <a:xfrm>
            <a:off x="9033681" y="61737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4EAF09DE-C241-4D93-84BB-BCCDC8E96924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0156" y="2757844"/>
            <a:ext cx="8086725" cy="12192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5483559" y="4174006"/>
            <a:ext cx="315734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Your total should be automatically calculated by the excel document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42156" y="1855788"/>
            <a:ext cx="4589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If your society will be using some of your private/membership money please include this here.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83591" y="3084384"/>
            <a:ext cx="203159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Please include details of the ticket sales you need to make to fund your activity. </a:t>
            </a:r>
          </a:p>
        </p:txBody>
      </p:sp>
      <p:cxnSp>
        <p:nvCxnSpPr>
          <p:cNvPr id="20" name="Elbow Connector 19"/>
          <p:cNvCxnSpPr>
            <a:stCxn id="14" idx="2"/>
          </p:cNvCxnSpPr>
          <p:nvPr/>
        </p:nvCxnSpPr>
        <p:spPr>
          <a:xfrm rot="16200000" flipH="1">
            <a:off x="2966676" y="2657065"/>
            <a:ext cx="533464" cy="592903"/>
          </a:xfrm>
          <a:prstGeom prst="bentConnector2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8206437" y="3939833"/>
            <a:ext cx="485419" cy="397883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9012338" y="4455681"/>
            <a:ext cx="31645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Please include any information that might be relevant e.g. what maximum and minimum ticket sales do you need to make. Is the ‘other income’ secured or provisional?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76880" y="4855709"/>
            <a:ext cx="365374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dirty="0"/>
              <a:t>Don’t forget to include any ‘other income’ e.g. contributions from any collaborating SU’s or sponsorship money 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2503751" y="3429000"/>
            <a:ext cx="1026109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lbow Connector 36"/>
          <p:cNvCxnSpPr/>
          <p:nvPr/>
        </p:nvCxnSpPr>
        <p:spPr>
          <a:xfrm rot="5400000" flipH="1" flipV="1">
            <a:off x="2647554" y="3923116"/>
            <a:ext cx="1203480" cy="561132"/>
          </a:xfrm>
          <a:prstGeom prst="bentConnector3">
            <a:avLst>
              <a:gd name="adj1" fmla="val 100974"/>
            </a:avLst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9793843" y="4048103"/>
            <a:ext cx="299281" cy="2424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 flipV="1">
            <a:off x="10695008" y="4048103"/>
            <a:ext cx="208344" cy="24248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8312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04874"/>
      </a:accent1>
      <a:accent2>
        <a:srgbClr val="98C21D"/>
      </a:accent2>
      <a:accent3>
        <a:srgbClr val="1480C3"/>
      </a:accent3>
      <a:accent4>
        <a:srgbClr val="F088B6"/>
      </a:accent4>
      <a:accent5>
        <a:srgbClr val="000000"/>
      </a:accent5>
      <a:accent6>
        <a:srgbClr val="514A8F"/>
      </a:accent6>
      <a:hlink>
        <a:srgbClr val="000000"/>
      </a:hlink>
      <a:folHlink>
        <a:srgbClr val="000000"/>
      </a:folHlink>
    </a:clrScheme>
    <a:fontScheme name="Arts SU">
      <a:majorFont>
        <a:latin typeface="Rubik Medium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868d550-27f1-4c60-a1ee-ab1a83835a4b">
      <UserInfo>
        <DisplayName/>
        <AccountId xsi:nil="true"/>
        <AccountType/>
      </UserInfo>
    </SharedWithUsers>
    <lcf76f155ced4ddcb4097134ff3c332f xmlns="a1d2f017-d76f-4319-947b-dca892c47033">
      <Terms xmlns="http://schemas.microsoft.com/office/infopath/2007/PartnerControls"/>
    </lcf76f155ced4ddcb4097134ff3c332f>
    <TaxCatchAll xmlns="f868d550-27f1-4c60-a1ee-ab1a83835a4b" xsi:nil="true"/>
    <MediaLengthInSeconds xmlns="a1d2f017-d76f-4319-947b-dca892c4703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7B5F19188AF64F9555809682CD9A7D" ma:contentTypeVersion="17" ma:contentTypeDescription="Create a new document." ma:contentTypeScope="" ma:versionID="6c917919468ad1eb86aa0a9a03938714">
  <xsd:schema xmlns:xsd="http://www.w3.org/2001/XMLSchema" xmlns:xs="http://www.w3.org/2001/XMLSchema" xmlns:p="http://schemas.microsoft.com/office/2006/metadata/properties" xmlns:ns2="f868d550-27f1-4c60-a1ee-ab1a83835a4b" xmlns:ns3="a1d2f017-d76f-4319-947b-dca892c47033" targetNamespace="http://schemas.microsoft.com/office/2006/metadata/properties" ma:root="true" ma:fieldsID="b4ca138d6f0f55cd70553530dca99a2a" ns2:_="" ns3:_="">
    <xsd:import namespace="f868d550-27f1-4c60-a1ee-ab1a83835a4b"/>
    <xsd:import namespace="a1d2f017-d76f-4319-947b-dca892c47033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8d550-27f1-4c60-a1ee-ab1a8383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9e6c943-ef38-4792-a1d7-f64982fb23ef}" ma:internalName="TaxCatchAll" ma:showField="CatchAllData" ma:web="f868d550-27f1-4c60-a1ee-ab1a83835a4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d2f017-d76f-4319-947b-dca892c470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a4177f9-52a5-4023-b952-3a64f72acbf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0DCCAFD-5AA1-4E36-A846-0FB741B4BF7A}">
  <ds:schemaRefs>
    <ds:schemaRef ds:uri="http://purl.org/dc/dcmitype/"/>
    <ds:schemaRef ds:uri="bb189ab6-23b6-4204-a06a-5c6a806fc408"/>
    <ds:schemaRef ds:uri="http://purl.org/dc/terms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a9943900-23ff-44bd-9e58-abbdbc5cb683"/>
    <ds:schemaRef ds:uri="http://schemas.microsoft.com/office/2006/metadata/properties"/>
    <ds:schemaRef ds:uri="f868d550-27f1-4c60-a1ee-ab1a83835a4b"/>
    <ds:schemaRef ds:uri="a1d2f017-d76f-4319-947b-dca892c47033"/>
  </ds:schemaRefs>
</ds:datastoreItem>
</file>

<file path=customXml/itemProps2.xml><?xml version="1.0" encoding="utf-8"?>
<ds:datastoreItem xmlns:ds="http://schemas.openxmlformats.org/officeDocument/2006/customXml" ds:itemID="{1D324CD4-95A5-4FF2-B6F6-528E585505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868d550-27f1-4c60-a1ee-ab1a83835a4b"/>
    <ds:schemaRef ds:uri="a1d2f017-d76f-4319-947b-dca892c470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96193B1-9B61-41BA-9306-768B48DE82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</TotalTime>
  <Words>1537</Words>
  <Application>Microsoft Office PowerPoint</Application>
  <PresentationFormat>Widescreen</PresentationFormat>
  <Paragraphs>181</Paragraphs>
  <Slides>20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Roboto</vt:lpstr>
      <vt:lpstr>Rubik medium</vt:lpstr>
      <vt:lpstr>Rubik medium</vt:lpstr>
      <vt:lpstr>Office Theme</vt:lpstr>
      <vt:lpstr>PowerPoint Presentation</vt:lpstr>
      <vt:lpstr>What are the grants for?</vt:lpstr>
      <vt:lpstr>How do we apply?</vt:lpstr>
      <vt:lpstr>Grant Deadlines</vt:lpstr>
      <vt:lpstr>Grant Application Form 1 </vt:lpstr>
      <vt:lpstr>Grant Application Form </vt:lpstr>
      <vt:lpstr>Budget Summary on Grant Form</vt:lpstr>
      <vt:lpstr>Excel Grant Budget Form: Spending</vt:lpstr>
      <vt:lpstr>Excel Grant Budget Form: Income</vt:lpstr>
      <vt:lpstr>Budget Summary on Grant Form</vt:lpstr>
      <vt:lpstr>Submitting your Grant Proposal</vt:lpstr>
      <vt:lpstr>How long do we have to spend the money? </vt:lpstr>
      <vt:lpstr>How long do we have to spend the money? </vt:lpstr>
      <vt:lpstr>What can’t be funded?</vt:lpstr>
      <vt:lpstr>How much money can we bid for? </vt:lpstr>
      <vt:lpstr>What can’t be funded?</vt:lpstr>
      <vt:lpstr>Rules around Food</vt:lpstr>
      <vt:lpstr>Rules around Alcohol</vt:lpstr>
      <vt:lpstr>Why does our grant expire? </vt:lpstr>
      <vt:lpstr>Any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Jasmeet Chana</dc:creator>
  <cp:lastModifiedBy>Nivetha Tilakkumar</cp:lastModifiedBy>
  <cp:revision>30</cp:revision>
  <dcterms:created xsi:type="dcterms:W3CDTF">2018-01-23T16:06:51Z</dcterms:created>
  <dcterms:modified xsi:type="dcterms:W3CDTF">2023-11-22T14:58:32Z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0x0101004B7B5F19188AF64F9555809682CD9A7D</vt:lpwstr>
  </property>
  <property fmtid="{D5CDD505-2E9C-101B-9397-08002B2CF9AE}" pid="3" name="MediaServiceImageTags">
    <vt:lpwstr/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